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 id="2147484562" r:id="rId2"/>
    <p:sldMasterId id="2147484636" r:id="rId3"/>
    <p:sldMasterId id="2147484683" r:id="rId4"/>
    <p:sldMasterId id="2147486076" r:id="rId5"/>
    <p:sldMasterId id="2147486088" r:id="rId6"/>
  </p:sldMasterIdLst>
  <p:notesMasterIdLst>
    <p:notesMasterId r:id="rId61"/>
  </p:notesMasterIdLst>
  <p:sldIdLst>
    <p:sldId id="269" r:id="rId7"/>
    <p:sldId id="355" r:id="rId8"/>
    <p:sldId id="445" r:id="rId9"/>
    <p:sldId id="270" r:id="rId10"/>
    <p:sldId id="468" r:id="rId11"/>
    <p:sldId id="469" r:id="rId12"/>
    <p:sldId id="453" r:id="rId13"/>
    <p:sldId id="458" r:id="rId14"/>
    <p:sldId id="446" r:id="rId15"/>
    <p:sldId id="464" r:id="rId16"/>
    <p:sldId id="465" r:id="rId17"/>
    <p:sldId id="466" r:id="rId18"/>
    <p:sldId id="459" r:id="rId19"/>
    <p:sldId id="461" r:id="rId20"/>
    <p:sldId id="467" r:id="rId21"/>
    <p:sldId id="451" r:id="rId22"/>
    <p:sldId id="369" r:id="rId23"/>
    <p:sldId id="367" r:id="rId24"/>
    <p:sldId id="368" r:id="rId25"/>
    <p:sldId id="362" r:id="rId26"/>
    <p:sldId id="371" r:id="rId27"/>
    <p:sldId id="372" r:id="rId28"/>
    <p:sldId id="373" r:id="rId29"/>
    <p:sldId id="374" r:id="rId30"/>
    <p:sldId id="403" r:id="rId31"/>
    <p:sldId id="487" r:id="rId32"/>
    <p:sldId id="483" r:id="rId33"/>
    <p:sldId id="484" r:id="rId34"/>
    <p:sldId id="485" r:id="rId35"/>
    <p:sldId id="486" r:id="rId36"/>
    <p:sldId id="413" r:id="rId37"/>
    <p:sldId id="412" r:id="rId38"/>
    <p:sldId id="414" r:id="rId39"/>
    <p:sldId id="415" r:id="rId40"/>
    <p:sldId id="416" r:id="rId41"/>
    <p:sldId id="462" r:id="rId42"/>
    <p:sldId id="480" r:id="rId43"/>
    <p:sldId id="470" r:id="rId44"/>
    <p:sldId id="488" r:id="rId45"/>
    <p:sldId id="478" r:id="rId46"/>
    <p:sldId id="475" r:id="rId47"/>
    <p:sldId id="477" r:id="rId48"/>
    <p:sldId id="476" r:id="rId49"/>
    <p:sldId id="442" r:id="rId50"/>
    <p:sldId id="418" r:id="rId51"/>
    <p:sldId id="419" r:id="rId52"/>
    <p:sldId id="439" r:id="rId53"/>
    <p:sldId id="438" r:id="rId54"/>
    <p:sldId id="421" r:id="rId55"/>
    <p:sldId id="437" r:id="rId56"/>
    <p:sldId id="472" r:id="rId57"/>
    <p:sldId id="473" r:id="rId58"/>
    <p:sldId id="474" r:id="rId59"/>
    <p:sldId id="379" r:id="rId60"/>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00"/>
    <a:srgbClr val="FF3300"/>
    <a:srgbClr val="006600"/>
    <a:srgbClr val="FFFF99"/>
    <a:srgbClr val="FFFF66"/>
    <a:srgbClr val="33CCCC"/>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4660"/>
  </p:normalViewPr>
  <p:slideViewPr>
    <p:cSldViewPr>
      <p:cViewPr varScale="1">
        <p:scale>
          <a:sx n="105" d="100"/>
          <a:sy n="105" d="100"/>
        </p:scale>
        <p:origin x="114" y="19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s-E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s-ES"/>
          </a:p>
        </p:txBody>
      </p:sp>
      <p:sp>
        <p:nvSpPr>
          <p:cNvPr id="901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s-E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719F74B-AF73-443B-81B0-B02AE79C65E6}" type="slidenum">
              <a:rPr lang="es-ES"/>
              <a:pPr>
                <a:defRPr/>
              </a:pPr>
              <a:t>‹Nº›</a:t>
            </a:fld>
            <a:endParaRPr lang="es-E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1 Marcador de imagen de diapositiva"/>
          <p:cNvSpPr>
            <a:spLocks noGrp="1" noRot="1" noChangeAspect="1" noTextEdit="1"/>
          </p:cNvSpPr>
          <p:nvPr>
            <p:ph type="sldImg"/>
          </p:nvPr>
        </p:nvSpPr>
        <p:spPr>
          <a:ln/>
        </p:spPr>
      </p:sp>
      <p:sp>
        <p:nvSpPr>
          <p:cNvPr id="91139" name="2 Marcador de notas"/>
          <p:cNvSpPr>
            <a:spLocks noGrp="1"/>
          </p:cNvSpPr>
          <p:nvPr>
            <p:ph type="body" idx="1"/>
          </p:nvPr>
        </p:nvSpPr>
        <p:spPr>
          <a:noFill/>
          <a:ln/>
        </p:spPr>
        <p:txBody>
          <a:bodyPr/>
          <a:lstStyle/>
          <a:p>
            <a:pPr eaLnBrk="1" hangingPunct="1">
              <a:spcBef>
                <a:spcPct val="0"/>
              </a:spcBef>
            </a:pPr>
            <a:endParaRPr lang="es-ES_tradnl" dirty="0"/>
          </a:p>
        </p:txBody>
      </p:sp>
      <p:sp>
        <p:nvSpPr>
          <p:cNvPr id="91140" name="3 Marcador de número de diapositiva"/>
          <p:cNvSpPr>
            <a:spLocks noGrp="1"/>
          </p:cNvSpPr>
          <p:nvPr>
            <p:ph type="sldNum" sz="quarter" idx="5"/>
          </p:nvPr>
        </p:nvSpPr>
        <p:spPr>
          <a:noFill/>
        </p:spPr>
        <p:txBody>
          <a:bodyPr/>
          <a:lstStyle/>
          <a:p>
            <a:fld id="{7883AFD9-26D0-4253-9B90-8AEECF1EAEFF}" type="slidenum">
              <a:rPr lang="es-ES" smtClean="0">
                <a:solidFill>
                  <a:srgbClr val="000000"/>
                </a:solidFill>
              </a:rPr>
              <a:pPr/>
              <a:t>1</a:t>
            </a:fld>
            <a:endParaRPr lang="es-E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1 Marcador de imagen de diapositiva"/>
          <p:cNvSpPr>
            <a:spLocks noGrp="1" noRot="1" noChangeAspect="1" noTextEdit="1"/>
          </p:cNvSpPr>
          <p:nvPr>
            <p:ph type="sldImg"/>
          </p:nvPr>
        </p:nvSpPr>
        <p:spPr>
          <a:ln/>
        </p:spPr>
      </p:sp>
      <p:sp>
        <p:nvSpPr>
          <p:cNvPr id="109571" name="2 Marcador de notas"/>
          <p:cNvSpPr>
            <a:spLocks noGrp="1"/>
          </p:cNvSpPr>
          <p:nvPr>
            <p:ph type="body" idx="1"/>
          </p:nvPr>
        </p:nvSpPr>
        <p:spPr>
          <a:noFill/>
          <a:ln/>
        </p:spPr>
        <p:txBody>
          <a:bodyPr/>
          <a:lstStyle/>
          <a:p>
            <a:endParaRPr lang="es-ES_tradnl"/>
          </a:p>
        </p:txBody>
      </p:sp>
      <p:sp>
        <p:nvSpPr>
          <p:cNvPr id="109572" name="3 Marcador de número de diapositiva"/>
          <p:cNvSpPr>
            <a:spLocks noGrp="1"/>
          </p:cNvSpPr>
          <p:nvPr>
            <p:ph type="sldNum" sz="quarter" idx="5"/>
          </p:nvPr>
        </p:nvSpPr>
        <p:spPr>
          <a:noFill/>
        </p:spPr>
        <p:txBody>
          <a:bodyPr/>
          <a:lstStyle/>
          <a:p>
            <a:fld id="{C123FDAB-285C-45F6-B3A1-2040907C339D}" type="slidenum">
              <a:rPr lang="es-ES" smtClean="0"/>
              <a:pPr/>
              <a:t>21</a:t>
            </a:fld>
            <a:endParaRPr lang="es-E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1 Marcador de imagen de diapositiva"/>
          <p:cNvSpPr>
            <a:spLocks noGrp="1" noRot="1" noChangeAspect="1" noTextEdit="1"/>
          </p:cNvSpPr>
          <p:nvPr>
            <p:ph type="sldImg"/>
          </p:nvPr>
        </p:nvSpPr>
        <p:spPr>
          <a:ln/>
        </p:spPr>
      </p:sp>
      <p:sp>
        <p:nvSpPr>
          <p:cNvPr id="110595" name="2 Marcador de notas"/>
          <p:cNvSpPr>
            <a:spLocks noGrp="1"/>
          </p:cNvSpPr>
          <p:nvPr>
            <p:ph type="body" idx="1"/>
          </p:nvPr>
        </p:nvSpPr>
        <p:spPr>
          <a:noFill/>
          <a:ln/>
        </p:spPr>
        <p:txBody>
          <a:bodyPr/>
          <a:lstStyle/>
          <a:p>
            <a:endParaRPr lang="es-ES_tradnl"/>
          </a:p>
        </p:txBody>
      </p:sp>
      <p:sp>
        <p:nvSpPr>
          <p:cNvPr id="110596" name="3 Marcador de número de diapositiva"/>
          <p:cNvSpPr>
            <a:spLocks noGrp="1"/>
          </p:cNvSpPr>
          <p:nvPr>
            <p:ph type="sldNum" sz="quarter" idx="5"/>
          </p:nvPr>
        </p:nvSpPr>
        <p:spPr>
          <a:noFill/>
        </p:spPr>
        <p:txBody>
          <a:bodyPr/>
          <a:lstStyle/>
          <a:p>
            <a:fld id="{FF67AADC-0678-4C9D-BE44-D91A2EB9C53D}" type="slidenum">
              <a:rPr lang="es-ES" smtClean="0"/>
              <a:pPr/>
              <a:t>22</a:t>
            </a:fld>
            <a:endParaRPr lang="es-E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1 Marcador de imagen de diapositiva"/>
          <p:cNvSpPr>
            <a:spLocks noGrp="1" noRot="1" noChangeAspect="1" noTextEdit="1"/>
          </p:cNvSpPr>
          <p:nvPr>
            <p:ph type="sldImg"/>
          </p:nvPr>
        </p:nvSpPr>
        <p:spPr>
          <a:ln/>
        </p:spPr>
      </p:sp>
      <p:sp>
        <p:nvSpPr>
          <p:cNvPr id="111619" name="2 Marcador de notas"/>
          <p:cNvSpPr>
            <a:spLocks noGrp="1"/>
          </p:cNvSpPr>
          <p:nvPr>
            <p:ph type="body" idx="1"/>
          </p:nvPr>
        </p:nvSpPr>
        <p:spPr>
          <a:noFill/>
          <a:ln/>
        </p:spPr>
        <p:txBody>
          <a:bodyPr/>
          <a:lstStyle/>
          <a:p>
            <a:endParaRPr lang="es-ES_tradnl"/>
          </a:p>
        </p:txBody>
      </p:sp>
      <p:sp>
        <p:nvSpPr>
          <p:cNvPr id="111620" name="3 Marcador de número de diapositiva"/>
          <p:cNvSpPr>
            <a:spLocks noGrp="1"/>
          </p:cNvSpPr>
          <p:nvPr>
            <p:ph type="sldNum" sz="quarter" idx="5"/>
          </p:nvPr>
        </p:nvSpPr>
        <p:spPr>
          <a:noFill/>
        </p:spPr>
        <p:txBody>
          <a:bodyPr/>
          <a:lstStyle/>
          <a:p>
            <a:fld id="{94ACE7B8-4C41-4F6E-BDF6-4B19C962D59D}" type="slidenum">
              <a:rPr lang="es-ES" smtClean="0"/>
              <a:pPr/>
              <a:t>23</a:t>
            </a:fld>
            <a:endParaRPr lang="es-E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1 Marcador de imagen de diapositiva"/>
          <p:cNvSpPr>
            <a:spLocks noGrp="1" noRot="1" noChangeAspect="1" noTextEdit="1"/>
          </p:cNvSpPr>
          <p:nvPr>
            <p:ph type="sldImg"/>
          </p:nvPr>
        </p:nvSpPr>
        <p:spPr>
          <a:ln/>
        </p:spPr>
      </p:sp>
      <p:sp>
        <p:nvSpPr>
          <p:cNvPr id="112643" name="2 Marcador de notas"/>
          <p:cNvSpPr>
            <a:spLocks noGrp="1"/>
          </p:cNvSpPr>
          <p:nvPr>
            <p:ph type="body" idx="1"/>
          </p:nvPr>
        </p:nvSpPr>
        <p:spPr>
          <a:noFill/>
          <a:ln/>
        </p:spPr>
        <p:txBody>
          <a:bodyPr/>
          <a:lstStyle/>
          <a:p>
            <a:endParaRPr lang="es-ES_tradnl"/>
          </a:p>
        </p:txBody>
      </p:sp>
      <p:sp>
        <p:nvSpPr>
          <p:cNvPr id="112644" name="3 Marcador de número de diapositiva"/>
          <p:cNvSpPr>
            <a:spLocks noGrp="1"/>
          </p:cNvSpPr>
          <p:nvPr>
            <p:ph type="sldNum" sz="quarter" idx="5"/>
          </p:nvPr>
        </p:nvSpPr>
        <p:spPr>
          <a:noFill/>
        </p:spPr>
        <p:txBody>
          <a:bodyPr/>
          <a:lstStyle/>
          <a:p>
            <a:fld id="{B159882D-82F6-4398-8ED4-13902091C8E3}" type="slidenum">
              <a:rPr lang="es-ES" smtClean="0"/>
              <a:pPr/>
              <a:t>24</a:t>
            </a:fld>
            <a:endParaRPr lang="es-E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1F4BFA-C9F5-4DAB-85F5-0A357D468BA3}" type="slidenum">
              <a:rPr lang="es-ES" sz="1200"/>
              <a:pPr algn="r"/>
              <a:t>25</a:t>
            </a:fld>
            <a:endParaRPr lang="es-E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s-ES_tradnl"/>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1 Marcador de imagen de diapositiva"/>
          <p:cNvSpPr>
            <a:spLocks noGrp="1" noRot="1" noChangeAspect="1" noTextEdit="1"/>
          </p:cNvSpPr>
          <p:nvPr>
            <p:ph type="sldImg"/>
          </p:nvPr>
        </p:nvSpPr>
        <p:spPr>
          <a:ln/>
        </p:spPr>
      </p:sp>
      <p:sp>
        <p:nvSpPr>
          <p:cNvPr id="91139" name="2 Marcador de notas"/>
          <p:cNvSpPr>
            <a:spLocks noGrp="1"/>
          </p:cNvSpPr>
          <p:nvPr>
            <p:ph type="body" idx="1"/>
          </p:nvPr>
        </p:nvSpPr>
        <p:spPr>
          <a:noFill/>
          <a:ln/>
        </p:spPr>
        <p:txBody>
          <a:bodyPr/>
          <a:lstStyle/>
          <a:p>
            <a:pPr eaLnBrk="1" hangingPunct="1">
              <a:spcBef>
                <a:spcPct val="0"/>
              </a:spcBef>
            </a:pPr>
            <a:endParaRPr lang="es-ES_tradnl" dirty="0"/>
          </a:p>
        </p:txBody>
      </p:sp>
      <p:sp>
        <p:nvSpPr>
          <p:cNvPr id="91140" name="3 Marcador de número de diapositiva"/>
          <p:cNvSpPr>
            <a:spLocks noGrp="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883AFD9-26D0-4253-9B90-8AEECF1EAEFF}" type="slidenum">
              <a:rPr kumimoji="0" lang="es-E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s-E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8796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1 Marcador de imagen de diapositiva"/>
          <p:cNvSpPr>
            <a:spLocks noGrp="1" noRot="1" noChangeAspect="1" noTextEdit="1"/>
          </p:cNvSpPr>
          <p:nvPr>
            <p:ph type="sldImg"/>
          </p:nvPr>
        </p:nvSpPr>
        <p:spPr>
          <a:ln/>
        </p:spPr>
      </p:sp>
      <p:sp>
        <p:nvSpPr>
          <p:cNvPr id="148483" name="2 Marcador de notas"/>
          <p:cNvSpPr>
            <a:spLocks noGrp="1"/>
          </p:cNvSpPr>
          <p:nvPr>
            <p:ph type="body" idx="1"/>
          </p:nvPr>
        </p:nvSpPr>
        <p:spPr>
          <a:noFill/>
          <a:ln/>
        </p:spPr>
        <p:txBody>
          <a:bodyPr/>
          <a:lstStyle/>
          <a:p>
            <a:endParaRPr lang="es-ES"/>
          </a:p>
        </p:txBody>
      </p:sp>
      <p:sp>
        <p:nvSpPr>
          <p:cNvPr id="148484" name="3 Marcador de número de diapositiva"/>
          <p:cNvSpPr>
            <a:spLocks noGrp="1"/>
          </p:cNvSpPr>
          <p:nvPr>
            <p:ph type="sldNum" sz="quarter" idx="5"/>
          </p:nvPr>
        </p:nvSpPr>
        <p:spPr>
          <a:noFill/>
        </p:spPr>
        <p:txBody>
          <a:bodyPr/>
          <a:lstStyle/>
          <a:p>
            <a:fld id="{1993251B-8E7D-401E-AE15-72465647FF71}" type="slidenum">
              <a:rPr lang="es-ES" smtClean="0"/>
              <a:pPr/>
              <a:t>28</a:t>
            </a:fld>
            <a:endParaRPr lang="es-ES"/>
          </a:p>
        </p:txBody>
      </p:sp>
    </p:spTree>
    <p:extLst>
      <p:ext uri="{BB962C8B-B14F-4D97-AF65-F5344CB8AC3E}">
        <p14:creationId xmlns:p14="http://schemas.microsoft.com/office/powerpoint/2010/main" val="349347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1 Marcador de imagen de diapositiva"/>
          <p:cNvSpPr>
            <a:spLocks noGrp="1" noRot="1" noChangeAspect="1" noTextEdit="1"/>
          </p:cNvSpPr>
          <p:nvPr>
            <p:ph type="sldImg"/>
          </p:nvPr>
        </p:nvSpPr>
        <p:spPr>
          <a:ln/>
        </p:spPr>
      </p:sp>
      <p:sp>
        <p:nvSpPr>
          <p:cNvPr id="159747" name="2 Marcador de notas"/>
          <p:cNvSpPr>
            <a:spLocks noGrp="1"/>
          </p:cNvSpPr>
          <p:nvPr>
            <p:ph type="body" idx="1"/>
          </p:nvPr>
        </p:nvSpPr>
        <p:spPr>
          <a:noFill/>
          <a:ln/>
        </p:spPr>
        <p:txBody>
          <a:bodyPr/>
          <a:lstStyle/>
          <a:p>
            <a:endParaRPr lang="es-ES_tradnl"/>
          </a:p>
        </p:txBody>
      </p:sp>
      <p:sp>
        <p:nvSpPr>
          <p:cNvPr id="159748" name="3 Marcador de número de diapositiva"/>
          <p:cNvSpPr>
            <a:spLocks noGrp="1"/>
          </p:cNvSpPr>
          <p:nvPr>
            <p:ph type="sldNum" sz="quarter" idx="5"/>
          </p:nvPr>
        </p:nvSpPr>
        <p:spPr>
          <a:noFill/>
        </p:spPr>
        <p:txBody>
          <a:bodyPr/>
          <a:lstStyle/>
          <a:p>
            <a:fld id="{DD86757B-21A2-42C9-8314-8E1B50B8451F}" type="slidenum">
              <a:rPr lang="es-ES" smtClean="0"/>
              <a:pPr/>
              <a:t>30</a:t>
            </a:fld>
            <a:endParaRPr lang="es-ES"/>
          </a:p>
        </p:txBody>
      </p:sp>
    </p:spTree>
    <p:extLst>
      <p:ext uri="{BB962C8B-B14F-4D97-AF65-F5344CB8AC3E}">
        <p14:creationId xmlns:p14="http://schemas.microsoft.com/office/powerpoint/2010/main" val="2212236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1 Marcador de imagen de diapositiva"/>
          <p:cNvSpPr>
            <a:spLocks noGrp="1" noRot="1" noChangeAspect="1" noTextEdit="1"/>
          </p:cNvSpPr>
          <p:nvPr>
            <p:ph type="sldImg"/>
          </p:nvPr>
        </p:nvSpPr>
        <p:spPr>
          <a:ln/>
        </p:spPr>
      </p:sp>
      <p:sp>
        <p:nvSpPr>
          <p:cNvPr id="133123" name="2 Marcador de notas"/>
          <p:cNvSpPr>
            <a:spLocks noGrp="1"/>
          </p:cNvSpPr>
          <p:nvPr>
            <p:ph type="body" idx="1"/>
          </p:nvPr>
        </p:nvSpPr>
        <p:spPr>
          <a:noFill/>
          <a:ln/>
        </p:spPr>
        <p:txBody>
          <a:bodyPr/>
          <a:lstStyle/>
          <a:p>
            <a:endParaRPr lang="es-ES_tradnl"/>
          </a:p>
        </p:txBody>
      </p:sp>
      <p:sp>
        <p:nvSpPr>
          <p:cNvPr id="133124" name="3 Marcador de número de diapositiva"/>
          <p:cNvSpPr>
            <a:spLocks noGrp="1"/>
          </p:cNvSpPr>
          <p:nvPr>
            <p:ph type="sldNum" sz="quarter" idx="5"/>
          </p:nvPr>
        </p:nvSpPr>
        <p:spPr>
          <a:noFill/>
        </p:spPr>
        <p:txBody>
          <a:bodyPr/>
          <a:lstStyle/>
          <a:p>
            <a:fld id="{83B54A4C-0CD1-4737-A054-615593581BB4}" type="slidenum">
              <a:rPr lang="es-ES" smtClean="0"/>
              <a:pPr/>
              <a:t>31</a:t>
            </a:fld>
            <a:endParaRPr lang="es-E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1 Marcador de imagen de diapositiva"/>
          <p:cNvSpPr>
            <a:spLocks noGrp="1" noRot="1" noChangeAspect="1" noTextEdit="1"/>
          </p:cNvSpPr>
          <p:nvPr>
            <p:ph type="sldImg"/>
          </p:nvPr>
        </p:nvSpPr>
        <p:spPr>
          <a:ln/>
        </p:spPr>
      </p:sp>
      <p:sp>
        <p:nvSpPr>
          <p:cNvPr id="134147" name="2 Marcador de notas"/>
          <p:cNvSpPr>
            <a:spLocks noGrp="1"/>
          </p:cNvSpPr>
          <p:nvPr>
            <p:ph type="body" idx="1"/>
          </p:nvPr>
        </p:nvSpPr>
        <p:spPr>
          <a:noFill/>
          <a:ln/>
        </p:spPr>
        <p:txBody>
          <a:bodyPr/>
          <a:lstStyle/>
          <a:p>
            <a:endParaRPr lang="es-ES_tradnl" dirty="0"/>
          </a:p>
        </p:txBody>
      </p:sp>
      <p:sp>
        <p:nvSpPr>
          <p:cNvPr id="134148" name="3 Marcador de número de diapositiva"/>
          <p:cNvSpPr>
            <a:spLocks noGrp="1"/>
          </p:cNvSpPr>
          <p:nvPr>
            <p:ph type="sldNum" sz="quarter" idx="5"/>
          </p:nvPr>
        </p:nvSpPr>
        <p:spPr>
          <a:noFill/>
        </p:spPr>
        <p:txBody>
          <a:bodyPr/>
          <a:lstStyle/>
          <a:p>
            <a:fld id="{4E304771-AEBC-49CB-8701-6D8D256D486F}" type="slidenum">
              <a:rPr lang="es-ES" smtClean="0"/>
              <a:pPr/>
              <a:t>32</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1 Marcador de imagen de diapositiva"/>
          <p:cNvSpPr>
            <a:spLocks noGrp="1" noRot="1" noChangeAspect="1" noTextEdit="1"/>
          </p:cNvSpPr>
          <p:nvPr>
            <p:ph type="sldImg"/>
          </p:nvPr>
        </p:nvSpPr>
        <p:spPr>
          <a:ln/>
        </p:spPr>
      </p:sp>
      <p:sp>
        <p:nvSpPr>
          <p:cNvPr id="93187" name="2 Marcador de notas"/>
          <p:cNvSpPr>
            <a:spLocks noGrp="1"/>
          </p:cNvSpPr>
          <p:nvPr>
            <p:ph type="body" idx="1"/>
          </p:nvPr>
        </p:nvSpPr>
        <p:spPr>
          <a:noFill/>
          <a:ln/>
        </p:spPr>
        <p:txBody>
          <a:bodyPr/>
          <a:lstStyle/>
          <a:p>
            <a:endParaRPr lang="es-ES_tradnl"/>
          </a:p>
        </p:txBody>
      </p:sp>
      <p:sp>
        <p:nvSpPr>
          <p:cNvPr id="93188" name="3 Marcador de número de diapositiva"/>
          <p:cNvSpPr>
            <a:spLocks noGrp="1"/>
          </p:cNvSpPr>
          <p:nvPr>
            <p:ph type="sldNum" sz="quarter" idx="5"/>
          </p:nvPr>
        </p:nvSpPr>
        <p:spPr>
          <a:noFill/>
        </p:spPr>
        <p:txBody>
          <a:bodyPr/>
          <a:lstStyle/>
          <a:p>
            <a:fld id="{09E78151-2101-487D-A984-35FB2DB1F084}" type="slidenum">
              <a:rPr lang="es-ES" smtClean="0"/>
              <a:pPr/>
              <a:t>2</a:t>
            </a:fld>
            <a:endParaRPr lang="es-E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1 Marcador de imagen de diapositiva"/>
          <p:cNvSpPr>
            <a:spLocks noGrp="1" noRot="1" noChangeAspect="1" noTextEdit="1"/>
          </p:cNvSpPr>
          <p:nvPr>
            <p:ph type="sldImg"/>
          </p:nvPr>
        </p:nvSpPr>
        <p:spPr>
          <a:ln/>
        </p:spPr>
      </p:sp>
      <p:sp>
        <p:nvSpPr>
          <p:cNvPr id="135171" name="2 Marcador de notas"/>
          <p:cNvSpPr>
            <a:spLocks noGrp="1"/>
          </p:cNvSpPr>
          <p:nvPr>
            <p:ph type="body" idx="1"/>
          </p:nvPr>
        </p:nvSpPr>
        <p:spPr>
          <a:noFill/>
          <a:ln/>
        </p:spPr>
        <p:txBody>
          <a:bodyPr/>
          <a:lstStyle/>
          <a:p>
            <a:endParaRPr lang="es-ES_tradnl"/>
          </a:p>
        </p:txBody>
      </p:sp>
      <p:sp>
        <p:nvSpPr>
          <p:cNvPr id="135172" name="3 Marcador de número de diapositiva"/>
          <p:cNvSpPr>
            <a:spLocks noGrp="1"/>
          </p:cNvSpPr>
          <p:nvPr>
            <p:ph type="sldNum" sz="quarter" idx="5"/>
          </p:nvPr>
        </p:nvSpPr>
        <p:spPr>
          <a:noFill/>
        </p:spPr>
        <p:txBody>
          <a:bodyPr/>
          <a:lstStyle/>
          <a:p>
            <a:fld id="{B058803D-6D1F-4368-A3B5-4D7848725290}" type="slidenum">
              <a:rPr lang="es-ES" smtClean="0"/>
              <a:pPr/>
              <a:t>33</a:t>
            </a:fld>
            <a:endParaRPr lang="es-E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1 Marcador de imagen de diapositiva"/>
          <p:cNvSpPr>
            <a:spLocks noGrp="1" noRot="1" noChangeAspect="1" noTextEdit="1"/>
          </p:cNvSpPr>
          <p:nvPr>
            <p:ph type="sldImg"/>
          </p:nvPr>
        </p:nvSpPr>
        <p:spPr>
          <a:ln/>
        </p:spPr>
      </p:sp>
      <p:sp>
        <p:nvSpPr>
          <p:cNvPr id="136195" name="2 Marcador de notas"/>
          <p:cNvSpPr>
            <a:spLocks noGrp="1"/>
          </p:cNvSpPr>
          <p:nvPr>
            <p:ph type="body" idx="1"/>
          </p:nvPr>
        </p:nvSpPr>
        <p:spPr>
          <a:noFill/>
          <a:ln/>
        </p:spPr>
        <p:txBody>
          <a:bodyPr/>
          <a:lstStyle/>
          <a:p>
            <a:endParaRPr lang="es-ES_tradnl" dirty="0"/>
          </a:p>
        </p:txBody>
      </p:sp>
      <p:sp>
        <p:nvSpPr>
          <p:cNvPr id="136196" name="3 Marcador de número de diapositiva"/>
          <p:cNvSpPr>
            <a:spLocks noGrp="1"/>
          </p:cNvSpPr>
          <p:nvPr>
            <p:ph type="sldNum" sz="quarter" idx="5"/>
          </p:nvPr>
        </p:nvSpPr>
        <p:spPr>
          <a:noFill/>
        </p:spPr>
        <p:txBody>
          <a:bodyPr/>
          <a:lstStyle/>
          <a:p>
            <a:fld id="{E14EC567-71F9-49FC-A732-8CB1BBB1AE8F}" type="slidenum">
              <a:rPr lang="es-ES" smtClean="0"/>
              <a:pPr/>
              <a:t>34</a:t>
            </a:fld>
            <a:endParaRPr lang="es-E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1 Marcador de imagen de diapositiva"/>
          <p:cNvSpPr>
            <a:spLocks noGrp="1" noRot="1" noChangeAspect="1" noTextEdit="1"/>
          </p:cNvSpPr>
          <p:nvPr>
            <p:ph type="sldImg"/>
          </p:nvPr>
        </p:nvSpPr>
        <p:spPr>
          <a:ln/>
        </p:spPr>
      </p:sp>
      <p:sp>
        <p:nvSpPr>
          <p:cNvPr id="137219" name="2 Marcador de notas"/>
          <p:cNvSpPr>
            <a:spLocks noGrp="1"/>
          </p:cNvSpPr>
          <p:nvPr>
            <p:ph type="body" idx="1"/>
          </p:nvPr>
        </p:nvSpPr>
        <p:spPr>
          <a:noFill/>
          <a:ln/>
        </p:spPr>
        <p:txBody>
          <a:bodyPr/>
          <a:lstStyle/>
          <a:p>
            <a:endParaRPr lang="es-ES_tradnl"/>
          </a:p>
        </p:txBody>
      </p:sp>
      <p:sp>
        <p:nvSpPr>
          <p:cNvPr id="137220" name="3 Marcador de número de diapositiva"/>
          <p:cNvSpPr>
            <a:spLocks noGrp="1"/>
          </p:cNvSpPr>
          <p:nvPr>
            <p:ph type="sldNum" sz="quarter" idx="5"/>
          </p:nvPr>
        </p:nvSpPr>
        <p:spPr>
          <a:noFill/>
        </p:spPr>
        <p:txBody>
          <a:bodyPr/>
          <a:lstStyle/>
          <a:p>
            <a:fld id="{6FE4C99F-10BD-45AE-A289-D7320895A54B}" type="slidenum">
              <a:rPr lang="es-ES" smtClean="0"/>
              <a:pPr/>
              <a:t>35</a:t>
            </a:fld>
            <a:endParaRPr lang="es-E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8719F74B-AF73-443B-81B0-B02AE79C65E6}" type="slidenum">
              <a:rPr lang="es-ES" smtClean="0"/>
              <a:pPr>
                <a:defRPr/>
              </a:pPr>
              <a:t>40</a:t>
            </a:fld>
            <a:endParaRPr lang="es-ES"/>
          </a:p>
        </p:txBody>
      </p:sp>
    </p:spTree>
    <p:extLst>
      <p:ext uri="{BB962C8B-B14F-4D97-AF65-F5344CB8AC3E}">
        <p14:creationId xmlns:p14="http://schemas.microsoft.com/office/powerpoint/2010/main" val="2313910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1 Marcador de imagen de diapositiva"/>
          <p:cNvSpPr>
            <a:spLocks noGrp="1" noRot="1" noChangeAspect="1" noTextEdit="1"/>
          </p:cNvSpPr>
          <p:nvPr>
            <p:ph type="sldImg"/>
          </p:nvPr>
        </p:nvSpPr>
        <p:spPr>
          <a:ln/>
        </p:spPr>
      </p:sp>
      <p:sp>
        <p:nvSpPr>
          <p:cNvPr id="138243" name="2 Marcador de notas"/>
          <p:cNvSpPr>
            <a:spLocks noGrp="1"/>
          </p:cNvSpPr>
          <p:nvPr>
            <p:ph type="body" idx="1"/>
          </p:nvPr>
        </p:nvSpPr>
        <p:spPr>
          <a:noFill/>
          <a:ln/>
        </p:spPr>
        <p:txBody>
          <a:bodyPr/>
          <a:lstStyle/>
          <a:p>
            <a:endParaRPr lang="es-ES_tradnl"/>
          </a:p>
        </p:txBody>
      </p:sp>
      <p:sp>
        <p:nvSpPr>
          <p:cNvPr id="138244" name="3 Marcador de número de diapositiva"/>
          <p:cNvSpPr>
            <a:spLocks noGrp="1"/>
          </p:cNvSpPr>
          <p:nvPr>
            <p:ph type="sldNum" sz="quarter" idx="5"/>
          </p:nvPr>
        </p:nvSpPr>
        <p:spPr>
          <a:noFill/>
        </p:spPr>
        <p:txBody>
          <a:bodyPr/>
          <a:lstStyle/>
          <a:p>
            <a:fld id="{FFF55C39-21A5-46CB-B2EA-F6BD0897564A}" type="slidenum">
              <a:rPr lang="es-ES" smtClean="0"/>
              <a:pPr/>
              <a:t>45</a:t>
            </a:fld>
            <a:endParaRPr lang="es-E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1 Marcador de imagen de diapositiva"/>
          <p:cNvSpPr>
            <a:spLocks noGrp="1" noRot="1" noChangeAspect="1" noTextEdit="1"/>
          </p:cNvSpPr>
          <p:nvPr>
            <p:ph type="sldImg"/>
          </p:nvPr>
        </p:nvSpPr>
        <p:spPr>
          <a:ln/>
        </p:spPr>
      </p:sp>
      <p:sp>
        <p:nvSpPr>
          <p:cNvPr id="139267" name="2 Marcador de notas"/>
          <p:cNvSpPr>
            <a:spLocks noGrp="1"/>
          </p:cNvSpPr>
          <p:nvPr>
            <p:ph type="body" idx="1"/>
          </p:nvPr>
        </p:nvSpPr>
        <p:spPr>
          <a:noFill/>
          <a:ln/>
        </p:spPr>
        <p:txBody>
          <a:bodyPr/>
          <a:lstStyle/>
          <a:p>
            <a:endParaRPr lang="es-ES_tradnl"/>
          </a:p>
        </p:txBody>
      </p:sp>
      <p:sp>
        <p:nvSpPr>
          <p:cNvPr id="139268" name="3 Marcador de número de diapositiva"/>
          <p:cNvSpPr>
            <a:spLocks noGrp="1"/>
          </p:cNvSpPr>
          <p:nvPr>
            <p:ph type="sldNum" sz="quarter" idx="5"/>
          </p:nvPr>
        </p:nvSpPr>
        <p:spPr>
          <a:noFill/>
        </p:spPr>
        <p:txBody>
          <a:bodyPr/>
          <a:lstStyle/>
          <a:p>
            <a:fld id="{0BE0245B-BD29-4AEF-8E0A-6D7C62856B35}" type="slidenum">
              <a:rPr lang="es-ES" smtClean="0"/>
              <a:pPr/>
              <a:t>46</a:t>
            </a:fld>
            <a:endParaRPr lang="es-E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1 Marcador de imagen de diapositiva"/>
          <p:cNvSpPr>
            <a:spLocks noGrp="1" noRot="1" noChangeAspect="1" noTextEdit="1"/>
          </p:cNvSpPr>
          <p:nvPr>
            <p:ph type="sldImg"/>
          </p:nvPr>
        </p:nvSpPr>
        <p:spPr>
          <a:ln/>
        </p:spPr>
      </p:sp>
      <p:sp>
        <p:nvSpPr>
          <p:cNvPr id="141315" name="2 Marcador de notas"/>
          <p:cNvSpPr>
            <a:spLocks noGrp="1"/>
          </p:cNvSpPr>
          <p:nvPr>
            <p:ph type="body" idx="1"/>
          </p:nvPr>
        </p:nvSpPr>
        <p:spPr>
          <a:noFill/>
          <a:ln/>
        </p:spPr>
        <p:txBody>
          <a:bodyPr/>
          <a:lstStyle/>
          <a:p>
            <a:endParaRPr lang="es-ES_tradnl"/>
          </a:p>
        </p:txBody>
      </p:sp>
      <p:sp>
        <p:nvSpPr>
          <p:cNvPr id="141316" name="3 Marcador de número de diapositiva"/>
          <p:cNvSpPr>
            <a:spLocks noGrp="1"/>
          </p:cNvSpPr>
          <p:nvPr>
            <p:ph type="sldNum" sz="quarter" idx="5"/>
          </p:nvPr>
        </p:nvSpPr>
        <p:spPr>
          <a:noFill/>
        </p:spPr>
        <p:txBody>
          <a:bodyPr/>
          <a:lstStyle/>
          <a:p>
            <a:fld id="{A963D98A-A41C-4CA5-A166-CCD6DC6D3076}" type="slidenum">
              <a:rPr lang="es-ES" smtClean="0"/>
              <a:pPr/>
              <a:t>49</a:t>
            </a:fld>
            <a:endParaRPr lang="es-E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8719F74B-AF73-443B-81B0-B02AE79C65E6}" type="slidenum">
              <a:rPr lang="es-ES" smtClean="0"/>
              <a:pPr>
                <a:defRPr/>
              </a:pPr>
              <a:t>51</a:t>
            </a:fld>
            <a:endParaRPr lang="es-ES"/>
          </a:p>
        </p:txBody>
      </p:sp>
    </p:spTree>
    <p:extLst>
      <p:ext uri="{BB962C8B-B14F-4D97-AF65-F5344CB8AC3E}">
        <p14:creationId xmlns:p14="http://schemas.microsoft.com/office/powerpoint/2010/main" val="2017619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1 Marcador de imagen de diapositiva"/>
          <p:cNvSpPr>
            <a:spLocks noGrp="1" noRot="1" noChangeAspect="1" noTextEdit="1"/>
          </p:cNvSpPr>
          <p:nvPr>
            <p:ph type="sldImg"/>
          </p:nvPr>
        </p:nvSpPr>
        <p:spPr>
          <a:ln/>
        </p:spPr>
      </p:sp>
      <p:sp>
        <p:nvSpPr>
          <p:cNvPr id="140291" name="2 Marcador de notas"/>
          <p:cNvSpPr>
            <a:spLocks noGrp="1"/>
          </p:cNvSpPr>
          <p:nvPr>
            <p:ph type="body" idx="1"/>
          </p:nvPr>
        </p:nvSpPr>
        <p:spPr>
          <a:noFill/>
          <a:ln/>
        </p:spPr>
        <p:txBody>
          <a:bodyPr/>
          <a:lstStyle/>
          <a:p>
            <a:endParaRPr lang="es-ES_tradnl"/>
          </a:p>
        </p:txBody>
      </p:sp>
      <p:sp>
        <p:nvSpPr>
          <p:cNvPr id="140292" name="3 Marcador de número de diapositiva"/>
          <p:cNvSpPr>
            <a:spLocks noGrp="1"/>
          </p:cNvSpPr>
          <p:nvPr>
            <p:ph type="sldNum" sz="quarter" idx="5"/>
          </p:nvPr>
        </p:nvSpPr>
        <p:spPr>
          <a:noFill/>
        </p:spPr>
        <p:txBody>
          <a:bodyPr/>
          <a:lstStyle/>
          <a:p>
            <a:fld id="{D2B0B564-F68B-40D7-9F04-D37FE9EA1749}" type="slidenum">
              <a:rPr lang="es-ES" smtClean="0"/>
              <a:pPr/>
              <a:t>52</a:t>
            </a:fld>
            <a:endParaRPr lang="es-ES"/>
          </a:p>
        </p:txBody>
      </p:sp>
    </p:spTree>
    <p:extLst>
      <p:ext uri="{BB962C8B-B14F-4D97-AF65-F5344CB8AC3E}">
        <p14:creationId xmlns:p14="http://schemas.microsoft.com/office/powerpoint/2010/main" val="87213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8719F74B-AF73-443B-81B0-B02AE79C65E6}" type="slidenum">
              <a:rPr lang="es-ES" smtClean="0"/>
              <a:pPr>
                <a:defRPr/>
              </a:pPr>
              <a:t>53</a:t>
            </a:fld>
            <a:endParaRPr lang="es-ES"/>
          </a:p>
        </p:txBody>
      </p:sp>
    </p:spTree>
    <p:extLst>
      <p:ext uri="{BB962C8B-B14F-4D97-AF65-F5344CB8AC3E}">
        <p14:creationId xmlns:p14="http://schemas.microsoft.com/office/powerpoint/2010/main" val="3722318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719F74B-AF73-443B-81B0-B02AE79C65E6}" type="slidenum">
              <a:rPr kumimoji="0" lang="es-E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46677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1 Marcador de imagen de diapositiva"/>
          <p:cNvSpPr>
            <a:spLocks noGrp="1" noRot="1" noChangeAspect="1" noTextEdit="1"/>
          </p:cNvSpPr>
          <p:nvPr>
            <p:ph type="sldImg"/>
          </p:nvPr>
        </p:nvSpPr>
        <p:spPr>
          <a:ln/>
        </p:spPr>
      </p:sp>
      <p:sp>
        <p:nvSpPr>
          <p:cNvPr id="158723" name="2 Marcador de notas"/>
          <p:cNvSpPr>
            <a:spLocks noGrp="1"/>
          </p:cNvSpPr>
          <p:nvPr>
            <p:ph type="body" idx="1"/>
          </p:nvPr>
        </p:nvSpPr>
        <p:spPr>
          <a:noFill/>
          <a:ln/>
        </p:spPr>
        <p:txBody>
          <a:bodyPr/>
          <a:lstStyle/>
          <a:p>
            <a:endParaRPr lang="es-ES_tradnl"/>
          </a:p>
        </p:txBody>
      </p:sp>
      <p:sp>
        <p:nvSpPr>
          <p:cNvPr id="158724" name="3 Marcador de número de diapositiva"/>
          <p:cNvSpPr>
            <a:spLocks noGrp="1"/>
          </p:cNvSpPr>
          <p:nvPr>
            <p:ph type="sldNum" sz="quarter" idx="5"/>
          </p:nvPr>
        </p:nvSpPr>
        <p:spPr>
          <a:noFill/>
        </p:spPr>
        <p:txBody>
          <a:bodyPr/>
          <a:lstStyle/>
          <a:p>
            <a:fld id="{B25F813E-13C1-4BDA-B111-F727C02A329C}" type="slidenum">
              <a:rPr lang="es-ES" smtClean="0"/>
              <a:pPr/>
              <a:t>54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1 Marcador de imagen de diapositiva"/>
          <p:cNvSpPr>
            <a:spLocks noGrp="1" noRot="1" noChangeAspect="1" noTextEdit="1"/>
          </p:cNvSpPr>
          <p:nvPr>
            <p:ph type="sldImg"/>
          </p:nvPr>
        </p:nvSpPr>
        <p:spPr>
          <a:ln/>
        </p:spPr>
      </p:sp>
      <p:sp>
        <p:nvSpPr>
          <p:cNvPr id="94211" name="2 Marcador de notas"/>
          <p:cNvSpPr>
            <a:spLocks noGrp="1"/>
          </p:cNvSpPr>
          <p:nvPr>
            <p:ph type="body" idx="1"/>
          </p:nvPr>
        </p:nvSpPr>
        <p:spPr>
          <a:noFill/>
          <a:ln/>
        </p:spPr>
        <p:txBody>
          <a:bodyPr/>
          <a:lstStyle/>
          <a:p>
            <a:pPr eaLnBrk="1" hangingPunct="1">
              <a:spcBef>
                <a:spcPct val="0"/>
              </a:spcBef>
            </a:pPr>
            <a:endParaRPr lang="es-ES_tradnl"/>
          </a:p>
        </p:txBody>
      </p:sp>
      <p:sp>
        <p:nvSpPr>
          <p:cNvPr id="94212" name="3 Marcador de número de diapositiva"/>
          <p:cNvSpPr>
            <a:spLocks noGrp="1"/>
          </p:cNvSpPr>
          <p:nvPr>
            <p:ph type="sldNum" sz="quarter" idx="5"/>
          </p:nvPr>
        </p:nvSpPr>
        <p:spPr>
          <a:noFill/>
        </p:spPr>
        <p:txBody>
          <a:bodyPr/>
          <a:lstStyle/>
          <a:p>
            <a:fld id="{B096E4B7-789E-4A98-AB43-53FB7385D04C}" type="slidenum">
              <a:rPr lang="es-ES" smtClean="0">
                <a:solidFill>
                  <a:srgbClr val="000000"/>
                </a:solidFill>
              </a:rPr>
              <a:pPr/>
              <a:t>4</a:t>
            </a:fld>
            <a:endParaRPr lang="es-ES">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1 Marcador de imagen de diapositiva"/>
          <p:cNvSpPr>
            <a:spLocks noGrp="1" noRot="1" noChangeAspect="1" noTextEdit="1"/>
          </p:cNvSpPr>
          <p:nvPr>
            <p:ph type="sldImg"/>
          </p:nvPr>
        </p:nvSpPr>
        <p:spPr>
          <a:ln/>
        </p:spPr>
      </p:sp>
      <p:sp>
        <p:nvSpPr>
          <p:cNvPr id="152579" name="2 Marcador de notas"/>
          <p:cNvSpPr>
            <a:spLocks noGrp="1"/>
          </p:cNvSpPr>
          <p:nvPr>
            <p:ph type="body" idx="1"/>
          </p:nvPr>
        </p:nvSpPr>
        <p:spPr>
          <a:noFill/>
          <a:ln/>
        </p:spPr>
        <p:txBody>
          <a:bodyPr/>
          <a:lstStyle/>
          <a:p>
            <a:endParaRPr lang="es-ES_tradnl"/>
          </a:p>
        </p:txBody>
      </p:sp>
      <p:sp>
        <p:nvSpPr>
          <p:cNvPr id="152580" name="3 Marcador de número de diapositiva"/>
          <p:cNvSpPr>
            <a:spLocks noGrp="1"/>
          </p:cNvSpPr>
          <p:nvPr>
            <p:ph type="sldNum" sz="quarter" idx="5"/>
          </p:nvPr>
        </p:nvSpPr>
        <p:spPr>
          <a:noFill/>
        </p:spPr>
        <p:txBody>
          <a:bodyPr/>
          <a:lstStyle/>
          <a:p>
            <a:fld id="{B370C6A2-1217-4AA3-A670-FE9ABF722B2B}" type="slidenum">
              <a:rPr lang="es-ES" smtClean="0"/>
              <a:pPr/>
              <a:t>13</a:t>
            </a:fld>
            <a:endParaRPr lang="es-ES"/>
          </a:p>
        </p:txBody>
      </p:sp>
    </p:spTree>
    <p:extLst>
      <p:ext uri="{BB962C8B-B14F-4D97-AF65-F5344CB8AC3E}">
        <p14:creationId xmlns:p14="http://schemas.microsoft.com/office/powerpoint/2010/main" val="968878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1 Marcador de imagen de diapositiva"/>
          <p:cNvSpPr>
            <a:spLocks noGrp="1" noRot="1" noChangeAspect="1" noTextEdit="1"/>
          </p:cNvSpPr>
          <p:nvPr>
            <p:ph type="sldImg"/>
          </p:nvPr>
        </p:nvSpPr>
        <p:spPr>
          <a:ln/>
        </p:spPr>
      </p:sp>
      <p:sp>
        <p:nvSpPr>
          <p:cNvPr id="106499" name="2 Marcador de notas"/>
          <p:cNvSpPr>
            <a:spLocks noGrp="1"/>
          </p:cNvSpPr>
          <p:nvPr>
            <p:ph type="body" idx="1"/>
          </p:nvPr>
        </p:nvSpPr>
        <p:spPr>
          <a:noFill/>
          <a:ln/>
        </p:spPr>
        <p:txBody>
          <a:bodyPr/>
          <a:lstStyle/>
          <a:p>
            <a:endParaRPr lang="es-ES_tradnl"/>
          </a:p>
        </p:txBody>
      </p:sp>
      <p:sp>
        <p:nvSpPr>
          <p:cNvPr id="106500" name="3 Marcador de número de diapositiva"/>
          <p:cNvSpPr>
            <a:spLocks noGrp="1"/>
          </p:cNvSpPr>
          <p:nvPr>
            <p:ph type="sldNum" sz="quarter" idx="5"/>
          </p:nvPr>
        </p:nvSpPr>
        <p:spPr>
          <a:noFill/>
        </p:spPr>
        <p:txBody>
          <a:bodyPr/>
          <a:lstStyle/>
          <a:p>
            <a:fld id="{31DF6E7D-59A4-4E23-8439-EDFE5A3600C5}" type="slidenum">
              <a:rPr lang="es-ES" smtClean="0"/>
              <a:pPr/>
              <a:t>17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1 Marcador de imagen de diapositiva"/>
          <p:cNvSpPr>
            <a:spLocks noGrp="1" noRot="1" noChangeAspect="1" noTextEdit="1"/>
          </p:cNvSpPr>
          <p:nvPr>
            <p:ph type="sldImg"/>
          </p:nvPr>
        </p:nvSpPr>
        <p:spPr>
          <a:ln/>
        </p:spPr>
      </p:sp>
      <p:sp>
        <p:nvSpPr>
          <p:cNvPr id="104451" name="2 Marcador de notas"/>
          <p:cNvSpPr>
            <a:spLocks noGrp="1"/>
          </p:cNvSpPr>
          <p:nvPr>
            <p:ph type="body" idx="1"/>
          </p:nvPr>
        </p:nvSpPr>
        <p:spPr>
          <a:noFill/>
          <a:ln/>
        </p:spPr>
        <p:txBody>
          <a:bodyPr/>
          <a:lstStyle/>
          <a:p>
            <a:endParaRPr lang="es-ES_tradnl"/>
          </a:p>
        </p:txBody>
      </p:sp>
      <p:sp>
        <p:nvSpPr>
          <p:cNvPr id="104452" name="3 Marcador de número de diapositiva"/>
          <p:cNvSpPr>
            <a:spLocks noGrp="1"/>
          </p:cNvSpPr>
          <p:nvPr>
            <p:ph type="sldNum" sz="quarter" idx="5"/>
          </p:nvPr>
        </p:nvSpPr>
        <p:spPr>
          <a:noFill/>
        </p:spPr>
        <p:txBody>
          <a:bodyPr/>
          <a:lstStyle/>
          <a:p>
            <a:fld id="{699471B9-F614-404B-BF9C-70484A8E58BB}" type="slidenum">
              <a:rPr lang="es-ES" smtClean="0"/>
              <a:pPr/>
              <a:t>18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1 Marcador de imagen de diapositiva"/>
          <p:cNvSpPr>
            <a:spLocks noGrp="1" noRot="1" noChangeAspect="1" noTextEdit="1"/>
          </p:cNvSpPr>
          <p:nvPr>
            <p:ph type="sldImg"/>
          </p:nvPr>
        </p:nvSpPr>
        <p:spPr>
          <a:ln/>
        </p:spPr>
      </p:sp>
      <p:sp>
        <p:nvSpPr>
          <p:cNvPr id="105475" name="2 Marcador de notas"/>
          <p:cNvSpPr>
            <a:spLocks noGrp="1"/>
          </p:cNvSpPr>
          <p:nvPr>
            <p:ph type="body" idx="1"/>
          </p:nvPr>
        </p:nvSpPr>
        <p:spPr>
          <a:noFill/>
          <a:ln/>
        </p:spPr>
        <p:txBody>
          <a:bodyPr/>
          <a:lstStyle/>
          <a:p>
            <a:endParaRPr lang="es-ES_tradnl"/>
          </a:p>
        </p:txBody>
      </p:sp>
      <p:sp>
        <p:nvSpPr>
          <p:cNvPr id="105476" name="3 Marcador de número de diapositiva"/>
          <p:cNvSpPr>
            <a:spLocks noGrp="1"/>
          </p:cNvSpPr>
          <p:nvPr>
            <p:ph type="sldNum" sz="quarter" idx="5"/>
          </p:nvPr>
        </p:nvSpPr>
        <p:spPr>
          <a:noFill/>
        </p:spPr>
        <p:txBody>
          <a:bodyPr/>
          <a:lstStyle/>
          <a:p>
            <a:fld id="{7384B0C9-0F5D-4410-97C0-82A4EEDBB39C}" type="slidenum">
              <a:rPr lang="es-ES" smtClean="0"/>
              <a:pPr/>
              <a:t>19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1 Marcador de imagen de diapositiva"/>
          <p:cNvSpPr>
            <a:spLocks noGrp="1" noRot="1" noChangeAspect="1" noTextEdit="1"/>
          </p:cNvSpPr>
          <p:nvPr>
            <p:ph type="sldImg"/>
          </p:nvPr>
        </p:nvSpPr>
        <p:spPr>
          <a:ln/>
        </p:spPr>
      </p:sp>
      <p:sp>
        <p:nvSpPr>
          <p:cNvPr id="108547" name="2 Marcador de notas"/>
          <p:cNvSpPr>
            <a:spLocks noGrp="1"/>
          </p:cNvSpPr>
          <p:nvPr>
            <p:ph type="body" idx="1"/>
          </p:nvPr>
        </p:nvSpPr>
        <p:spPr>
          <a:noFill/>
          <a:ln/>
        </p:spPr>
        <p:txBody>
          <a:bodyPr/>
          <a:lstStyle/>
          <a:p>
            <a:endParaRPr lang="es-ES_tradnl"/>
          </a:p>
        </p:txBody>
      </p:sp>
      <p:sp>
        <p:nvSpPr>
          <p:cNvPr id="108548" name="3 Marcador de número de diapositiva"/>
          <p:cNvSpPr>
            <a:spLocks noGrp="1"/>
          </p:cNvSpPr>
          <p:nvPr>
            <p:ph type="sldNum" sz="quarter" idx="5"/>
          </p:nvPr>
        </p:nvSpPr>
        <p:spPr>
          <a:noFill/>
        </p:spPr>
        <p:txBody>
          <a:bodyPr/>
          <a:lstStyle/>
          <a:p>
            <a:fld id="{575E542C-5413-4893-9B9A-F886D993BDF5}" type="slidenum">
              <a:rPr lang="es-ES" smtClean="0"/>
              <a:pPr/>
              <a:t>20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3 Rectángulo"/>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4 Rectángulo"/>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5 Rectángulo"/>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7 Título"/>
          <p:cNvSpPr>
            <a:spLocks noGrp="1"/>
          </p:cNvSpPr>
          <p:nvPr>
            <p:ph type="ctrTitle"/>
          </p:nvPr>
        </p:nvSpPr>
        <p:spPr>
          <a:xfrm>
            <a:off x="2362200" y="4038600"/>
            <a:ext cx="6477000" cy="1828800"/>
          </a:xfrm>
        </p:spPr>
        <p:txBody>
          <a:bodyPr anchor="b"/>
          <a:lstStyle>
            <a:lvl1pPr>
              <a:defRPr cap="all" baseline="0"/>
            </a:lvl1pPr>
          </a:lstStyle>
          <a:p>
            <a:r>
              <a:rPr lang="es-ES"/>
              <a:t>Haga clic para modificar el estilo de título del patrón</a:t>
            </a:r>
            <a:endParaRPr lang="en-US"/>
          </a:p>
        </p:txBody>
      </p:sp>
      <p:sp>
        <p:nvSpPr>
          <p:cNvPr id="9" name="8 Subtítulo"/>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7" name="27 Marcador de fecha"/>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s-ES"/>
          </a:p>
        </p:txBody>
      </p:sp>
      <p:sp>
        <p:nvSpPr>
          <p:cNvPr id="10" name="16 Marcador de pie de página"/>
          <p:cNvSpPr>
            <a:spLocks noGrp="1"/>
          </p:cNvSpPr>
          <p:nvPr>
            <p:ph type="ftr" sz="quarter" idx="11"/>
          </p:nvPr>
        </p:nvSpPr>
        <p:spPr>
          <a:xfrm>
            <a:off x="2085975" y="236538"/>
            <a:ext cx="5867400" cy="365125"/>
          </a:xfrm>
        </p:spPr>
        <p:txBody>
          <a:bodyPr/>
          <a:lstStyle>
            <a:lvl1pPr algn="r">
              <a:defRPr>
                <a:solidFill>
                  <a:srgbClr val="EBDDC3"/>
                </a:solidFill>
              </a:defRPr>
            </a:lvl1pPr>
          </a:lstStyle>
          <a:p>
            <a:pPr>
              <a:defRPr/>
            </a:pPr>
            <a:endParaRPr lang="es-ES"/>
          </a:p>
        </p:txBody>
      </p:sp>
      <p:sp>
        <p:nvSpPr>
          <p:cNvPr id="11" name="28 Marcador de número de diapositiva"/>
          <p:cNvSpPr>
            <a:spLocks noGrp="1"/>
          </p:cNvSpPr>
          <p:nvPr>
            <p:ph type="sldNum" sz="quarter" idx="12"/>
          </p:nvPr>
        </p:nvSpPr>
        <p:spPr>
          <a:xfrm>
            <a:off x="8001000" y="228600"/>
            <a:ext cx="838200" cy="381000"/>
          </a:xfrm>
        </p:spPr>
        <p:txBody>
          <a:bodyPr/>
          <a:lstStyle>
            <a:lvl1pPr>
              <a:defRPr>
                <a:solidFill>
                  <a:srgbClr val="EBDDC3"/>
                </a:solidFill>
              </a:defRPr>
            </a:lvl1pPr>
          </a:lstStyle>
          <a:p>
            <a:pPr>
              <a:defRPr/>
            </a:pPr>
            <a:fld id="{04557172-B2DB-4876-8DD2-78D73989B8E9}" type="slidenum">
              <a:rPr lang="es-ES"/>
              <a:pPr>
                <a:defRPr/>
              </a:pPr>
              <a:t>‹Nº›</a:t>
            </a:fld>
            <a:endParaRPr lang="es-E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4" name="3 Rectángulo"/>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4 Rectángulo"/>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5 Rectángulo"/>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 name="1 Título vertical"/>
          <p:cNvSpPr>
            <a:spLocks noGrp="1"/>
          </p:cNvSpPr>
          <p:nvPr>
            <p:ph type="title" orient="vert"/>
          </p:nvPr>
        </p:nvSpPr>
        <p:spPr>
          <a:xfrm>
            <a:off x="6553200" y="609600"/>
            <a:ext cx="2057400" cy="5516563"/>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609600"/>
            <a:ext cx="5562600" cy="551656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3 Marcador de fecha"/>
          <p:cNvSpPr>
            <a:spLocks noGrp="1"/>
          </p:cNvSpPr>
          <p:nvPr>
            <p:ph type="dt" sz="half" idx="10"/>
          </p:nvPr>
        </p:nvSpPr>
        <p:spPr>
          <a:xfrm>
            <a:off x="6553200" y="6248400"/>
            <a:ext cx="2209800" cy="365125"/>
          </a:xfrm>
        </p:spPr>
        <p:txBody>
          <a:bodyPr/>
          <a:lstStyle>
            <a:lvl1pPr>
              <a:defRPr/>
            </a:lvl1pPr>
          </a:lstStyle>
          <a:p>
            <a:pPr>
              <a:defRPr/>
            </a:pPr>
            <a:endParaRPr lang="es-ES"/>
          </a:p>
        </p:txBody>
      </p:sp>
      <p:sp>
        <p:nvSpPr>
          <p:cNvPr id="8" name="4 Marcador de pie de página"/>
          <p:cNvSpPr>
            <a:spLocks noGrp="1"/>
          </p:cNvSpPr>
          <p:nvPr>
            <p:ph type="ftr" sz="quarter" idx="11"/>
          </p:nvPr>
        </p:nvSpPr>
        <p:spPr>
          <a:xfrm>
            <a:off x="457200" y="6248400"/>
            <a:ext cx="5573713" cy="365125"/>
          </a:xfrm>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a:xfrm rot="5400000">
            <a:off x="5989638" y="144462"/>
            <a:ext cx="533400" cy="244475"/>
          </a:xfrm>
        </p:spPr>
        <p:txBody>
          <a:bodyPr/>
          <a:lstStyle>
            <a:lvl1pPr>
              <a:defRPr/>
            </a:lvl1pPr>
          </a:lstStyle>
          <a:p>
            <a:pPr>
              <a:defRPr/>
            </a:pPr>
            <a:fld id="{1CA0C952-DE74-4FD9-B43F-B5F523B86212}" type="slidenum">
              <a:rPr lang="es-ES"/>
              <a:pPr>
                <a:defRPr/>
              </a:pPr>
              <a:t>‹Nº›</a:t>
            </a:fld>
            <a:endParaRPr lang="es-E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28600"/>
            <a:ext cx="8153400" cy="9906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12775" y="1600200"/>
            <a:ext cx="40005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765675" y="1600200"/>
            <a:ext cx="40005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13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22 Marcador de número de diapositiva"/>
          <p:cNvSpPr>
            <a:spLocks noGrp="1"/>
          </p:cNvSpPr>
          <p:nvPr>
            <p:ph type="sldNum" sz="quarter" idx="12"/>
          </p:nvPr>
        </p:nvSpPr>
        <p:spPr/>
        <p:txBody>
          <a:bodyPr/>
          <a:lstStyle>
            <a:lvl1pPr>
              <a:defRPr/>
            </a:lvl1pPr>
          </a:lstStyle>
          <a:p>
            <a:pPr>
              <a:defRPr/>
            </a:pPr>
            <a:fld id="{9267F520-2910-4573-AC10-56D9AB1C3FE2}" type="slidenum">
              <a:rPr lang="es-ES"/>
              <a:pPr>
                <a:defRPr/>
              </a:pPr>
              <a:t>‹Nº›</a:t>
            </a:fld>
            <a:endParaRPr lang="es-E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s-ES"/>
          </a:p>
        </p:txBody>
      </p:sp>
      <p:sp>
        <p:nvSpPr>
          <p:cNvPr id="3" name="2 Marcador de pie de página"/>
          <p:cNvSpPr>
            <a:spLocks noGrp="1"/>
          </p:cNvSpPr>
          <p:nvPr>
            <p:ph type="ftr" sz="quarter" idx="11"/>
          </p:nvPr>
        </p:nvSpPr>
        <p:spPr/>
        <p:txBody>
          <a:bodyPr/>
          <a:lstStyle>
            <a:lvl1pPr>
              <a:defRPr/>
            </a:lvl1pPr>
          </a:lstStyle>
          <a:p>
            <a:pPr>
              <a:defRPr/>
            </a:pPr>
            <a:endParaRPr lang="es-ES"/>
          </a:p>
        </p:txBody>
      </p:sp>
      <p:sp>
        <p:nvSpPr>
          <p:cNvPr id="4" name="22 Marcador de número de diapositiva"/>
          <p:cNvSpPr>
            <a:spLocks noGrp="1"/>
          </p:cNvSpPr>
          <p:nvPr>
            <p:ph type="sldNum" sz="quarter" idx="12"/>
          </p:nvPr>
        </p:nvSpPr>
        <p:spPr/>
        <p:txBody>
          <a:bodyPr/>
          <a:lstStyle>
            <a:lvl1pPr>
              <a:defRPr/>
            </a:lvl1pPr>
          </a:lstStyle>
          <a:p>
            <a:pPr>
              <a:defRPr/>
            </a:pPr>
            <a:fld id="{734CFEEF-0E2B-404F-9910-136216B11CCB}" type="slidenum">
              <a:rPr lang="es-ES"/>
              <a:pPr>
                <a:defRPr/>
              </a:pPr>
              <a:t>‹Nº›</a:t>
            </a:fld>
            <a:endParaRPr lang="es-E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FFAFCDA8-1101-4590-845A-F5AE54751768}" type="slidenum">
              <a:rPr lang="es-ES"/>
              <a:pPr>
                <a:defRPr/>
              </a:pPr>
              <a:t>‹Nº›</a:t>
            </a:fld>
            <a:endParaRPr lang="es-E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3E53F1F4-2475-4F14-97E2-999DDF9BA3DF}" type="slidenum">
              <a:rPr lang="es-ES"/>
              <a:pPr>
                <a:defRPr/>
              </a:pPr>
              <a:t>‹Nº›</a:t>
            </a:fld>
            <a:endParaRPr lang="es-E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97FE591A-B1B3-44F4-BF98-675C7FA7BB73}" type="slidenum">
              <a:rPr lang="es-ES"/>
              <a:pPr>
                <a:defRPr/>
              </a:pPr>
              <a:t>‹Nº›</a:t>
            </a:fld>
            <a:endParaRPr lang="es-E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C8C5478B-B3C6-4117-8DA9-DB85EDEDCC7A}" type="slidenum">
              <a:rPr lang="es-ES"/>
              <a:pPr>
                <a:defRPr/>
              </a:pPr>
              <a:t>‹Nº›</a:t>
            </a:fld>
            <a:endParaRPr lang="es-E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E65F653C-A9C3-4315-9F0C-B153D9318953}" type="slidenum">
              <a:rPr lang="es-ES"/>
              <a:pPr>
                <a:defRPr/>
              </a:pPr>
              <a:t>‹Nº›</a:t>
            </a:fld>
            <a:endParaRPr lang="es-E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8DD4194C-2903-4AA6-AAA7-8FA0747C9CCF}" type="slidenum">
              <a:rPr lang="es-ES"/>
              <a:pPr>
                <a:defRPr/>
              </a:pPr>
              <a:t>‹Nº›</a:t>
            </a:fld>
            <a:endParaRPr lang="es-E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F96EB2BB-3146-4D7A-B711-BFA49A655E2D}" type="slidenum">
              <a:rPr lang="es-ES"/>
              <a:pPr>
                <a:defRPr/>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12648" y="228600"/>
            <a:ext cx="8153400" cy="990600"/>
          </a:xfrm>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612648" y="1600200"/>
            <a:ext cx="8153400" cy="4495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D9228C36-035D-4145-BBA4-6D941515561F}" type="slidenum">
              <a:rPr lang="es-ES"/>
              <a:pPr>
                <a:defRPr/>
              </a:pPr>
              <a:t>‹Nº›</a:t>
            </a:fld>
            <a:endParaRPr lang="es-E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D527B5BD-07F1-4CD7-A88C-F702B29B3A44}" type="slidenum">
              <a:rPr lang="es-ES"/>
              <a:pPr>
                <a:defRPr/>
              </a:pPr>
              <a:t>‹Nº›</a:t>
            </a:fld>
            <a:endParaRPr lang="es-E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34262124-A50D-4093-A981-97D2A492AF7B}" type="slidenum">
              <a:rPr lang="es-ES"/>
              <a:pPr>
                <a:defRPr/>
              </a:pPr>
              <a:t>‹Nº›</a:t>
            </a:fld>
            <a:endParaRPr lang="es-E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B1B60C7F-D85B-48A9-81CC-0AA2B4B4F7CC}" type="slidenum">
              <a:rPr lang="es-ES"/>
              <a:pPr>
                <a:defRPr/>
              </a:pPr>
              <a:t>‹Nº›</a:t>
            </a:fld>
            <a:endParaRPr lang="es-E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C21434FA-5972-47C5-A0E5-28215BE28818}" type="slidenum">
              <a:rPr lang="es-ES"/>
              <a:pPr>
                <a:defRPr/>
              </a:pPr>
              <a:t>‹Nº›</a:t>
            </a:fld>
            <a:endParaRPr lang="es-E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CE5F1656-93A8-4BE7-8623-29484BF4D70B}" type="slidenum">
              <a:rPr lang="es-ES"/>
              <a:pPr>
                <a:defRPr/>
              </a:pPr>
              <a:t>‹Nº›</a:t>
            </a:fld>
            <a:endParaRPr lang="es-E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93E0742E-68C9-43B5-B60B-DF3A8172FC51}" type="slidenum">
              <a:rPr lang="es-ES"/>
              <a:pPr>
                <a:defRPr/>
              </a:pPr>
              <a:t>‹Nº›</a:t>
            </a:fld>
            <a:endParaRPr lang="es-E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B0B86F6-6558-4A27-AB7E-C7EFB8DCB5EA}" type="slidenum">
              <a:rPr lang="es-ES"/>
              <a:pPr>
                <a:defRPr/>
              </a:pPr>
              <a:t>‹Nº›</a:t>
            </a:fld>
            <a:endParaRPr lang="es-E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0B41DB26-27EF-4A86-AC7F-0BE6FB2CF96D}" type="slidenum">
              <a:rPr lang="es-ES"/>
              <a:pPr>
                <a:defRPr/>
              </a:pPr>
              <a:t>‹Nº›</a:t>
            </a:fld>
            <a:endParaRPr lang="es-E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B0AF1E7C-AEB9-4AA6-9892-7D355B2B269E}" type="slidenum">
              <a:rPr lang="es-ES"/>
              <a:pPr>
                <a:defRPr/>
              </a:pPr>
              <a:t>‹Nº›</a:t>
            </a:fld>
            <a:endParaRPr lang="es-E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AE66CFB5-4C80-4C7C-AEB1-BE0A010F1CCA}" type="slidenum">
              <a:rPr lang="es-ES"/>
              <a:pPr>
                <a:defRPr/>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Rectángulo"/>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5" name="4 Rectángulo"/>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5 Rectángulo"/>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3" name="2 Marcador de texto"/>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2" name="1 Título"/>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s-ES"/>
              <a:t>Haga clic para modificar el estilo de título del patrón</a:t>
            </a:r>
            <a:endParaRPr lang="en-US"/>
          </a:p>
        </p:txBody>
      </p:sp>
      <p:sp>
        <p:nvSpPr>
          <p:cNvPr id="7" name="11 Marcador de fecha"/>
          <p:cNvSpPr>
            <a:spLocks noGrp="1"/>
          </p:cNvSpPr>
          <p:nvPr>
            <p:ph type="dt" sz="half" idx="10"/>
          </p:nvPr>
        </p:nvSpPr>
        <p:spPr/>
        <p:txBody>
          <a:bodyPr/>
          <a:lstStyle>
            <a:lvl1pPr>
              <a:defRPr/>
            </a:lvl1pPr>
          </a:lstStyle>
          <a:p>
            <a:pPr>
              <a:defRPr/>
            </a:pPr>
            <a:endParaRPr lang="es-ES"/>
          </a:p>
        </p:txBody>
      </p:sp>
      <p:sp>
        <p:nvSpPr>
          <p:cNvPr id="8" name="12 Marcador de número de diapositiva"/>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D912935B-D59B-4728-AA0A-04080C2117B4}" type="slidenum">
              <a:rPr lang="es-ES"/>
              <a:pPr>
                <a:defRPr/>
              </a:pPr>
              <a:t>‹Nº›</a:t>
            </a:fld>
            <a:endParaRPr lang="es-ES" dirty="0"/>
          </a:p>
        </p:txBody>
      </p:sp>
      <p:sp>
        <p:nvSpPr>
          <p:cNvPr id="9" name="13 Marcador de pie de página"/>
          <p:cNvSpPr>
            <a:spLocks noGrp="1"/>
          </p:cNvSpPr>
          <p:nvPr>
            <p:ph type="ftr" sz="quarter" idx="12"/>
          </p:nvPr>
        </p:nvSpPr>
        <p:spPr/>
        <p:txBody>
          <a:bodyPr/>
          <a:lstStyle>
            <a:lvl1pPr>
              <a:defRPr/>
            </a:lvl1pPr>
          </a:lstStyle>
          <a:p>
            <a:pPr>
              <a:defRPr/>
            </a:pPr>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A53A43EB-9ED3-4B45-A6B8-5619CB57262F}" type="slidenum">
              <a:rPr lang="es-ES"/>
              <a:pPr>
                <a:defRPr/>
              </a:pPr>
              <a:t>‹Nº›</a:t>
            </a:fld>
            <a:endParaRPr lang="es-E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1FE83F65-91BD-43BE-860F-576441E2425B}" type="slidenum">
              <a:rPr lang="es-ES"/>
              <a:pPr>
                <a:defRPr/>
              </a:pPr>
              <a:t>‹Nº›</a:t>
            </a:fld>
            <a:endParaRPr lang="es-E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F55A39DE-AA4C-4DEF-A16C-E444CEFFC113}" type="slidenum">
              <a:rPr lang="es-ES"/>
              <a:pPr>
                <a:defRPr/>
              </a:pPr>
              <a:t>‹Nº›</a:t>
            </a:fld>
            <a:endParaRPr lang="es-E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5C4E3BA3-56DC-411E-8402-167606A023EE}" type="slidenum">
              <a:rPr lang="es-ES"/>
              <a:pPr>
                <a:defRPr/>
              </a:pPr>
              <a:t>‹Nº›</a:t>
            </a:fld>
            <a:endParaRPr lang="es-E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AA173CF0-23DC-44B9-9770-13A56A0C4AB5}" type="slidenum">
              <a:rPr lang="es-ES"/>
              <a:pPr>
                <a:defRPr/>
              </a:pPr>
              <a:t>‹Nº›</a:t>
            </a:fld>
            <a:endParaRPr lang="es-E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4" name="3 Rectángulo"/>
          <p:cNvSpPr/>
          <p:nvPr/>
        </p:nvSpPr>
        <p:spPr bwMode="white">
          <a:xfrm>
            <a:off x="0" y="5970588"/>
            <a:ext cx="9144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5" name="4 Rectángulo"/>
          <p:cNvSpPr/>
          <p:nvPr/>
        </p:nvSpPr>
        <p:spPr>
          <a:xfrm>
            <a:off x="-9525" y="6053138"/>
            <a:ext cx="2249488"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6" name="5 Rectángulo"/>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8" name="7 Título"/>
          <p:cNvSpPr>
            <a:spLocks noGrp="1"/>
          </p:cNvSpPr>
          <p:nvPr>
            <p:ph type="ctrTitle"/>
          </p:nvPr>
        </p:nvSpPr>
        <p:spPr>
          <a:xfrm>
            <a:off x="2362200" y="4038600"/>
            <a:ext cx="6477000" cy="1828800"/>
          </a:xfrm>
        </p:spPr>
        <p:txBody>
          <a:bodyPr anchor="b"/>
          <a:lstStyle>
            <a:lvl1pPr>
              <a:defRPr cap="all" baseline="0"/>
            </a:lvl1pPr>
          </a:lstStyle>
          <a:p>
            <a:r>
              <a:rPr lang="es-ES"/>
              <a:t>Haga clic para modificar el estilo de título del patrón</a:t>
            </a:r>
            <a:endParaRPr lang="en-US"/>
          </a:p>
        </p:txBody>
      </p:sp>
      <p:sp>
        <p:nvSpPr>
          <p:cNvPr id="9" name="8 Subtítulo"/>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a:t>Haga clic para modificar el estilo de subtítulo del patrón</a:t>
            </a:r>
            <a:endParaRPr lang="en-US"/>
          </a:p>
        </p:txBody>
      </p:sp>
      <p:sp>
        <p:nvSpPr>
          <p:cNvPr id="7" name="27 Marcador de fecha"/>
          <p:cNvSpPr>
            <a:spLocks noGrp="1"/>
          </p:cNvSpPr>
          <p:nvPr>
            <p:ph type="dt" sz="half" idx="10"/>
          </p:nvPr>
        </p:nvSpPr>
        <p:spPr>
          <a:xfrm>
            <a:off x="76200" y="6069013"/>
            <a:ext cx="2057400" cy="685800"/>
          </a:xfrm>
        </p:spPr>
        <p:txBody>
          <a:bodyPr>
            <a:noAutofit/>
          </a:bodyPr>
          <a:lstStyle>
            <a:lvl1pPr algn="ctr">
              <a:defRPr sz="2000">
                <a:solidFill>
                  <a:srgbClr val="FFFFFF"/>
                </a:solidFill>
              </a:defRPr>
            </a:lvl1pPr>
          </a:lstStyle>
          <a:p>
            <a:pPr>
              <a:defRPr/>
            </a:pPr>
            <a:endParaRPr lang="es-ES"/>
          </a:p>
        </p:txBody>
      </p:sp>
      <p:sp>
        <p:nvSpPr>
          <p:cNvPr id="10" name="16 Marcador de pie de página"/>
          <p:cNvSpPr>
            <a:spLocks noGrp="1"/>
          </p:cNvSpPr>
          <p:nvPr>
            <p:ph type="ftr" sz="quarter" idx="11"/>
          </p:nvPr>
        </p:nvSpPr>
        <p:spPr>
          <a:xfrm>
            <a:off x="2085975" y="236538"/>
            <a:ext cx="5867400" cy="365125"/>
          </a:xfrm>
        </p:spPr>
        <p:txBody>
          <a:bodyPr/>
          <a:lstStyle>
            <a:lvl1pPr algn="r">
              <a:defRPr>
                <a:solidFill>
                  <a:srgbClr val="EBDDC3"/>
                </a:solidFill>
              </a:defRPr>
            </a:lvl1pPr>
          </a:lstStyle>
          <a:p>
            <a:pPr>
              <a:defRPr/>
            </a:pPr>
            <a:endParaRPr lang="es-ES"/>
          </a:p>
        </p:txBody>
      </p:sp>
      <p:sp>
        <p:nvSpPr>
          <p:cNvPr id="11" name="28 Marcador de número de diapositiva"/>
          <p:cNvSpPr>
            <a:spLocks noGrp="1"/>
          </p:cNvSpPr>
          <p:nvPr>
            <p:ph type="sldNum" sz="quarter" idx="12"/>
          </p:nvPr>
        </p:nvSpPr>
        <p:spPr>
          <a:xfrm>
            <a:off x="8001000" y="228600"/>
            <a:ext cx="838200" cy="381000"/>
          </a:xfrm>
        </p:spPr>
        <p:txBody>
          <a:bodyPr/>
          <a:lstStyle>
            <a:lvl1pPr>
              <a:defRPr>
                <a:solidFill>
                  <a:srgbClr val="EBDDC3"/>
                </a:solidFill>
              </a:defRPr>
            </a:lvl1pPr>
          </a:lstStyle>
          <a:p>
            <a:pPr>
              <a:defRPr/>
            </a:pPr>
            <a:fld id="{759BDB37-0B1D-4A87-BE51-F99309EA5810}" type="slidenum">
              <a:rPr lang="es-ES"/>
              <a:pPr>
                <a:defRPr/>
              </a:pPr>
              <a:t>‹Nº›</a:t>
            </a:fld>
            <a:endParaRPr lang="es-ES" dirty="0"/>
          </a:p>
        </p:txBody>
      </p:sp>
    </p:spTree>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12648" y="228600"/>
            <a:ext cx="8153400" cy="990600"/>
          </a:xfrm>
        </p:spPr>
        <p:txBody>
          <a:bodyPr/>
          <a:lstStyle/>
          <a:p>
            <a:r>
              <a:rPr lang="es-ES"/>
              <a:t>Haga clic para modificar el estilo de título del patrón</a:t>
            </a:r>
            <a:endParaRPr lang="en-US"/>
          </a:p>
        </p:txBody>
      </p:sp>
      <p:sp>
        <p:nvSpPr>
          <p:cNvPr id="8" name="7 Marcador de contenido"/>
          <p:cNvSpPr>
            <a:spLocks noGrp="1"/>
          </p:cNvSpPr>
          <p:nvPr>
            <p:ph sz="quarter" idx="1"/>
          </p:nvPr>
        </p:nvSpPr>
        <p:spPr>
          <a:xfrm>
            <a:off x="612648" y="1600200"/>
            <a:ext cx="8153400" cy="4495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22ED19A9-C5FD-480C-8508-CE693060C9ED}" type="slidenum">
              <a:rPr lang="es-ES"/>
              <a:pPr>
                <a:defRPr/>
              </a:pPr>
              <a:t>‹Nº›</a:t>
            </a:fld>
            <a:endParaRPr lang="es-E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Rectángulo"/>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5" name="4 Rectángulo"/>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6" name="5 Rectángulo"/>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3" name="2 Marcador de texto"/>
          <p:cNvSpPr>
            <a:spLocks noGrp="1"/>
          </p:cNvSpPr>
          <p:nvPr>
            <p:ph type="body" idx="1"/>
          </p:nvPr>
        </p:nvSpPr>
        <p:spPr>
          <a:xfrm>
            <a:off x="1371600" y="2743200"/>
            <a:ext cx="7123113"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a:t>Haga clic para modificar el estilo de texto del patrón</a:t>
            </a:r>
          </a:p>
        </p:txBody>
      </p:sp>
      <p:sp>
        <p:nvSpPr>
          <p:cNvPr id="2" name="1 Título"/>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lang="es-ES"/>
              <a:t>Haga clic para modificar el estilo de título del patrón</a:t>
            </a:r>
            <a:endParaRPr lang="en-US"/>
          </a:p>
        </p:txBody>
      </p:sp>
      <p:sp>
        <p:nvSpPr>
          <p:cNvPr id="7" name="11 Marcador de fecha"/>
          <p:cNvSpPr>
            <a:spLocks noGrp="1"/>
          </p:cNvSpPr>
          <p:nvPr>
            <p:ph type="dt" sz="half" idx="10"/>
          </p:nvPr>
        </p:nvSpPr>
        <p:spPr/>
        <p:txBody>
          <a:bodyPr/>
          <a:lstStyle>
            <a:lvl1pPr>
              <a:defRPr/>
            </a:lvl1pPr>
          </a:lstStyle>
          <a:p>
            <a:pPr>
              <a:defRPr/>
            </a:pPr>
            <a:endParaRPr lang="es-ES"/>
          </a:p>
        </p:txBody>
      </p:sp>
      <p:sp>
        <p:nvSpPr>
          <p:cNvPr id="8" name="12 Marcador de número de diapositiva"/>
          <p:cNvSpPr>
            <a:spLocks noGrp="1"/>
          </p:cNvSpPr>
          <p:nvPr>
            <p:ph type="sldNum" sz="quarter" idx="11"/>
          </p:nvPr>
        </p:nvSpPr>
        <p:spPr>
          <a:xfrm>
            <a:off x="0" y="1752600"/>
            <a:ext cx="1295400" cy="701675"/>
          </a:xfrm>
        </p:spPr>
        <p:txBody>
          <a:bodyPr>
            <a:noAutofit/>
          </a:bodyPr>
          <a:lstStyle>
            <a:lvl1pPr>
              <a:defRPr sz="2400">
                <a:solidFill>
                  <a:srgbClr val="FFFFFF"/>
                </a:solidFill>
              </a:defRPr>
            </a:lvl1pPr>
          </a:lstStyle>
          <a:p>
            <a:pPr>
              <a:defRPr/>
            </a:pPr>
            <a:fld id="{C33CF051-2E92-4B6D-8421-98299A22EF89}" type="slidenum">
              <a:rPr lang="es-ES"/>
              <a:pPr>
                <a:defRPr/>
              </a:pPr>
              <a:t>‹Nº›</a:t>
            </a:fld>
            <a:endParaRPr lang="es-ES" dirty="0"/>
          </a:p>
        </p:txBody>
      </p:sp>
      <p:sp>
        <p:nvSpPr>
          <p:cNvPr id="9" name="13 Marcador de pie de página"/>
          <p:cNvSpPr>
            <a:spLocks noGrp="1"/>
          </p:cNvSpPr>
          <p:nvPr>
            <p:ph type="ftr" sz="quarter" idx="12"/>
          </p:nvPr>
        </p:nvSpPr>
        <p:spPr/>
        <p:txBody>
          <a:bodyPr/>
          <a:lstStyle>
            <a:lvl1pPr>
              <a:defRPr/>
            </a:lvl1pPr>
          </a:lstStyle>
          <a:p>
            <a:pPr>
              <a:defRPr/>
            </a:pPr>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9" name="8 Marcador de contenido"/>
          <p:cNvSpPr>
            <a:spLocks noGrp="1"/>
          </p:cNvSpPr>
          <p:nvPr>
            <p:ph sz="quarter" idx="1"/>
          </p:nvPr>
        </p:nvSpPr>
        <p:spPr>
          <a:xfrm>
            <a:off x="609600" y="1589567"/>
            <a:ext cx="38862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10 Marcador de contenido"/>
          <p:cNvSpPr>
            <a:spLocks noGrp="1"/>
          </p:cNvSpPr>
          <p:nvPr>
            <p:ph sz="quarter" idx="2"/>
          </p:nvPr>
        </p:nvSpPr>
        <p:spPr>
          <a:xfrm>
            <a:off x="4844901" y="1589567"/>
            <a:ext cx="38862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7 Marcador de fecha"/>
          <p:cNvSpPr>
            <a:spLocks noGrp="1"/>
          </p:cNvSpPr>
          <p:nvPr>
            <p:ph type="dt" sz="half" idx="10"/>
          </p:nvPr>
        </p:nvSpPr>
        <p:spPr/>
        <p:txBody>
          <a:bodyPr rtlCol="0"/>
          <a:lstStyle>
            <a:lvl1pPr>
              <a:defRPr/>
            </a:lvl1pPr>
          </a:lstStyle>
          <a:p>
            <a:pPr>
              <a:defRPr/>
            </a:pPr>
            <a:endParaRPr lang="es-ES"/>
          </a:p>
        </p:txBody>
      </p:sp>
      <p:sp>
        <p:nvSpPr>
          <p:cNvPr id="6" name="9 Marcador de número de diapositiva"/>
          <p:cNvSpPr>
            <a:spLocks noGrp="1"/>
          </p:cNvSpPr>
          <p:nvPr>
            <p:ph type="sldNum" sz="quarter" idx="11"/>
          </p:nvPr>
        </p:nvSpPr>
        <p:spPr/>
        <p:txBody>
          <a:bodyPr rtlCol="0"/>
          <a:lstStyle>
            <a:lvl1pPr>
              <a:defRPr/>
            </a:lvl1pPr>
          </a:lstStyle>
          <a:p>
            <a:pPr>
              <a:defRPr/>
            </a:pPr>
            <a:fld id="{27C89AF5-3CD9-4DCE-B07C-73246360BFFF}" type="slidenum">
              <a:rPr lang="es-ES"/>
              <a:pPr>
                <a:defRPr/>
              </a:pPr>
              <a:t>‹Nº›</a:t>
            </a:fld>
            <a:endParaRPr lang="es-ES" dirty="0"/>
          </a:p>
        </p:txBody>
      </p:sp>
      <p:sp>
        <p:nvSpPr>
          <p:cNvPr id="7" name="11 Marcador de pie de página"/>
          <p:cNvSpPr>
            <a:spLocks noGrp="1"/>
          </p:cNvSpPr>
          <p:nvPr>
            <p:ph type="ftr" sz="quarter" idx="12"/>
          </p:nvPr>
        </p:nvSpPr>
        <p:spPr/>
        <p:txBody>
          <a:bodyPr rtlCol="0"/>
          <a:lstStyle>
            <a:lvl1pPr>
              <a:defRPr/>
            </a:lvl1pPr>
          </a:lstStyle>
          <a:p>
            <a:pPr>
              <a:defRPr/>
            </a:pPr>
            <a:endParaRPr lang="es-E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33400" y="273050"/>
            <a:ext cx="8153400" cy="869950"/>
          </a:xfrm>
        </p:spPr>
        <p:txBody>
          <a:bodyPr/>
          <a:lstStyle>
            <a:lvl1pPr>
              <a:defRPr/>
            </a:lvl1pPr>
          </a:lstStyle>
          <a:p>
            <a:r>
              <a:rPr lang="es-ES"/>
              <a:t>Haga clic para modificar el estilo de título del patrón</a:t>
            </a:r>
            <a:endParaRPr lang="en-US"/>
          </a:p>
        </p:txBody>
      </p:sp>
      <p:sp>
        <p:nvSpPr>
          <p:cNvPr id="11" name="10 Marcador de contenido"/>
          <p:cNvSpPr>
            <a:spLocks noGrp="1"/>
          </p:cNvSpPr>
          <p:nvPr>
            <p:ph sz="quarter" idx="2"/>
          </p:nvPr>
        </p:nvSpPr>
        <p:spPr>
          <a:xfrm>
            <a:off x="609600" y="2438400"/>
            <a:ext cx="3886200" cy="3581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3" name="12 Marcador de contenido"/>
          <p:cNvSpPr>
            <a:spLocks noGrp="1"/>
          </p:cNvSpPr>
          <p:nvPr>
            <p:ph sz="quarter" idx="4"/>
          </p:nvPr>
        </p:nvSpPr>
        <p:spPr>
          <a:xfrm>
            <a:off x="4800600" y="2438400"/>
            <a:ext cx="3886200" cy="3581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6" name="15 Marcador de texto"/>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s-ES"/>
              <a:t>Haga clic para modificar el estilo de texto del patrón</a:t>
            </a:r>
          </a:p>
        </p:txBody>
      </p:sp>
      <p:sp>
        <p:nvSpPr>
          <p:cNvPr id="15" name="14 Marcador de texto"/>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s-ES"/>
              <a:t>Haga clic para modificar el estilo de texto del patrón</a:t>
            </a:r>
          </a:p>
        </p:txBody>
      </p:sp>
      <p:sp>
        <p:nvSpPr>
          <p:cNvPr id="7" name="9 Marcador de fecha"/>
          <p:cNvSpPr>
            <a:spLocks noGrp="1"/>
          </p:cNvSpPr>
          <p:nvPr>
            <p:ph type="dt" sz="half" idx="10"/>
          </p:nvPr>
        </p:nvSpPr>
        <p:spPr/>
        <p:txBody>
          <a:bodyPr rtlCol="0"/>
          <a:lstStyle>
            <a:lvl1pPr>
              <a:defRPr/>
            </a:lvl1pPr>
          </a:lstStyle>
          <a:p>
            <a:pPr>
              <a:defRPr/>
            </a:pPr>
            <a:endParaRPr lang="es-ES"/>
          </a:p>
        </p:txBody>
      </p:sp>
      <p:sp>
        <p:nvSpPr>
          <p:cNvPr id="8" name="11 Marcador de número de diapositiva"/>
          <p:cNvSpPr>
            <a:spLocks noGrp="1"/>
          </p:cNvSpPr>
          <p:nvPr>
            <p:ph type="sldNum" sz="quarter" idx="11"/>
          </p:nvPr>
        </p:nvSpPr>
        <p:spPr/>
        <p:txBody>
          <a:bodyPr rtlCol="0"/>
          <a:lstStyle>
            <a:lvl1pPr>
              <a:defRPr/>
            </a:lvl1pPr>
          </a:lstStyle>
          <a:p>
            <a:pPr>
              <a:defRPr/>
            </a:pPr>
            <a:fld id="{B41055B4-F27C-478C-88D0-6EA11C1EEFDA}" type="slidenum">
              <a:rPr lang="es-ES"/>
              <a:pPr>
                <a:defRPr/>
              </a:pPr>
              <a:t>‹Nº›</a:t>
            </a:fld>
            <a:endParaRPr lang="es-ES" dirty="0"/>
          </a:p>
        </p:txBody>
      </p:sp>
      <p:sp>
        <p:nvSpPr>
          <p:cNvPr id="9" name="13 Marcador de pie de página"/>
          <p:cNvSpPr>
            <a:spLocks noGrp="1"/>
          </p:cNvSpPr>
          <p:nvPr>
            <p:ph type="ftr" sz="quarter" idx="12"/>
          </p:nvPr>
        </p:nvSpPr>
        <p:spPr/>
        <p:txBody>
          <a:bodyPr rtlCol="0"/>
          <a:lstStyle>
            <a:lvl1pPr>
              <a:defRPr/>
            </a:lvl1pPr>
          </a:lstStyle>
          <a:p>
            <a:pPr>
              <a:defRPr/>
            </a:pPr>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9" name="8 Marcador de contenido"/>
          <p:cNvSpPr>
            <a:spLocks noGrp="1"/>
          </p:cNvSpPr>
          <p:nvPr>
            <p:ph sz="quarter" idx="1"/>
          </p:nvPr>
        </p:nvSpPr>
        <p:spPr>
          <a:xfrm>
            <a:off x="609600" y="1589567"/>
            <a:ext cx="38862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1" name="10 Marcador de contenido"/>
          <p:cNvSpPr>
            <a:spLocks noGrp="1"/>
          </p:cNvSpPr>
          <p:nvPr>
            <p:ph sz="quarter" idx="2"/>
          </p:nvPr>
        </p:nvSpPr>
        <p:spPr>
          <a:xfrm>
            <a:off x="4844901" y="1589567"/>
            <a:ext cx="3886200" cy="45720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7 Marcador de fecha"/>
          <p:cNvSpPr>
            <a:spLocks noGrp="1"/>
          </p:cNvSpPr>
          <p:nvPr>
            <p:ph type="dt" sz="half" idx="10"/>
          </p:nvPr>
        </p:nvSpPr>
        <p:spPr/>
        <p:txBody>
          <a:bodyPr rtlCol="0"/>
          <a:lstStyle>
            <a:lvl1pPr>
              <a:defRPr/>
            </a:lvl1pPr>
          </a:lstStyle>
          <a:p>
            <a:pPr>
              <a:defRPr/>
            </a:pPr>
            <a:endParaRPr lang="es-ES"/>
          </a:p>
        </p:txBody>
      </p:sp>
      <p:sp>
        <p:nvSpPr>
          <p:cNvPr id="6" name="9 Marcador de número de diapositiva"/>
          <p:cNvSpPr>
            <a:spLocks noGrp="1"/>
          </p:cNvSpPr>
          <p:nvPr>
            <p:ph type="sldNum" sz="quarter" idx="11"/>
          </p:nvPr>
        </p:nvSpPr>
        <p:spPr/>
        <p:txBody>
          <a:bodyPr rtlCol="0"/>
          <a:lstStyle>
            <a:lvl1pPr>
              <a:defRPr/>
            </a:lvl1pPr>
          </a:lstStyle>
          <a:p>
            <a:pPr>
              <a:defRPr/>
            </a:pPr>
            <a:fld id="{364720D7-1E44-45F4-9D82-847587A81433}" type="slidenum">
              <a:rPr lang="es-ES"/>
              <a:pPr>
                <a:defRPr/>
              </a:pPr>
              <a:t>‹Nº›</a:t>
            </a:fld>
            <a:endParaRPr lang="es-ES" dirty="0"/>
          </a:p>
        </p:txBody>
      </p:sp>
      <p:sp>
        <p:nvSpPr>
          <p:cNvPr id="7" name="11 Marcador de pie de página"/>
          <p:cNvSpPr>
            <a:spLocks noGrp="1"/>
          </p:cNvSpPr>
          <p:nvPr>
            <p:ph type="ftr" sz="quarter" idx="12"/>
          </p:nvPr>
        </p:nvSpPr>
        <p:spPr/>
        <p:txBody>
          <a:bodyPr rtlCol="0"/>
          <a:lstStyle>
            <a:lvl1pPr>
              <a:defRPr/>
            </a:lvl1pPr>
          </a:lstStyle>
          <a:p>
            <a:pPr>
              <a:defRPr/>
            </a:pPr>
            <a:endParaRPr lang="es-E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13 Marcador de fecha"/>
          <p:cNvSpPr>
            <a:spLocks noGrp="1"/>
          </p:cNvSpPr>
          <p:nvPr>
            <p:ph type="dt" sz="half" idx="10"/>
          </p:nvPr>
        </p:nvSpPr>
        <p:spPr/>
        <p:txBody>
          <a:bodyPr/>
          <a:lstStyle>
            <a:lvl1pPr>
              <a:defRPr/>
            </a:lvl1pPr>
          </a:lstStyle>
          <a:p>
            <a:pPr>
              <a:defRPr/>
            </a:pPr>
            <a:endParaRPr lang="es-ES"/>
          </a:p>
        </p:txBody>
      </p:sp>
      <p:sp>
        <p:nvSpPr>
          <p:cNvPr id="4" name="2 Marcador de pie de página"/>
          <p:cNvSpPr>
            <a:spLocks noGrp="1"/>
          </p:cNvSpPr>
          <p:nvPr>
            <p:ph type="ftr" sz="quarter" idx="11"/>
          </p:nvPr>
        </p:nvSpPr>
        <p:spPr/>
        <p:txBody>
          <a:bodyPr/>
          <a:lstStyle>
            <a:lvl1pPr>
              <a:defRPr/>
            </a:lvl1pPr>
          </a:lstStyle>
          <a:p>
            <a:pPr>
              <a:defRPr/>
            </a:pPr>
            <a:endParaRPr lang="es-ES"/>
          </a:p>
        </p:txBody>
      </p:sp>
      <p:sp>
        <p:nvSpPr>
          <p:cNvPr id="5" name="22 Marcador de número de diapositiva"/>
          <p:cNvSpPr>
            <a:spLocks noGrp="1"/>
          </p:cNvSpPr>
          <p:nvPr>
            <p:ph type="sldNum" sz="quarter" idx="12"/>
          </p:nvPr>
        </p:nvSpPr>
        <p:spPr/>
        <p:txBody>
          <a:bodyPr/>
          <a:lstStyle>
            <a:lvl1pPr>
              <a:defRPr/>
            </a:lvl1pPr>
          </a:lstStyle>
          <a:p>
            <a:pPr>
              <a:defRPr/>
            </a:pPr>
            <a:fld id="{FF5650CE-98A2-4D74-97CC-8229272ECD8B}" type="slidenum">
              <a:rPr lang="es-ES"/>
              <a:pPr>
                <a:defRPr/>
              </a:pPr>
              <a:t>‹Nº›</a:t>
            </a:fld>
            <a:endParaRPr lang="es-E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8077200" cy="869950"/>
          </a:xfrm>
        </p:spPr>
        <p:txBody>
          <a:bodyPr/>
          <a:lstStyle>
            <a:lvl1pPr algn="l">
              <a:buNone/>
              <a:defRPr sz="4400" b="0"/>
            </a:lvl1pPr>
          </a:lstStyle>
          <a:p>
            <a:r>
              <a:rPr lang="es-ES"/>
              <a:t>Haga clic para modificar el estilo de título del patrón</a:t>
            </a:r>
            <a:endParaRPr lang="en-US"/>
          </a:p>
        </p:txBody>
      </p:sp>
      <p:sp>
        <p:nvSpPr>
          <p:cNvPr id="3" name="2 Marcador de texto"/>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9" name="8 Marcador de contenido"/>
          <p:cNvSpPr>
            <a:spLocks noGrp="1"/>
          </p:cNvSpPr>
          <p:nvPr>
            <p:ph sz="quarter" idx="1"/>
          </p:nvPr>
        </p:nvSpPr>
        <p:spPr>
          <a:xfrm>
            <a:off x="2362200" y="1752600"/>
            <a:ext cx="6400800" cy="4419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22 Marcador de número de diapositiva"/>
          <p:cNvSpPr>
            <a:spLocks noGrp="1"/>
          </p:cNvSpPr>
          <p:nvPr>
            <p:ph type="sldNum" sz="quarter" idx="12"/>
          </p:nvPr>
        </p:nvSpPr>
        <p:spPr/>
        <p:txBody>
          <a:bodyPr/>
          <a:lstStyle>
            <a:lvl1pPr>
              <a:defRPr/>
            </a:lvl1pPr>
          </a:lstStyle>
          <a:p>
            <a:pPr>
              <a:defRPr/>
            </a:pPr>
            <a:fld id="{22B4ADE5-69C9-4F6E-88F3-0968F4AEF72B}" type="slidenum">
              <a:rPr lang="es-ES"/>
              <a:pPr>
                <a:defRPr/>
              </a:pPr>
              <a:t>‹Nº›</a:t>
            </a:fld>
            <a:endParaRPr lang="es-E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5" name="4 Rectángulo"/>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6" name="5 Rectángulo"/>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7" name="6 Rectángulo"/>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8" name="7 Rectángulo"/>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4" name="3 Marcador de texto"/>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2" name="1 Título"/>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9" name="11 Marcador de fecha"/>
          <p:cNvSpPr>
            <a:spLocks noGrp="1"/>
          </p:cNvSpPr>
          <p:nvPr>
            <p:ph type="dt" sz="half" idx="10"/>
          </p:nvPr>
        </p:nvSpPr>
        <p:spPr>
          <a:xfrm>
            <a:off x="6248400" y="6248400"/>
            <a:ext cx="2667000" cy="365125"/>
          </a:xfrm>
        </p:spPr>
        <p:txBody>
          <a:bodyPr rtlCol="0"/>
          <a:lstStyle>
            <a:lvl1pPr>
              <a:defRPr/>
            </a:lvl1pPr>
          </a:lstStyle>
          <a:p>
            <a:pPr>
              <a:defRPr/>
            </a:pPr>
            <a:endParaRPr lang="es-ES"/>
          </a:p>
        </p:txBody>
      </p:sp>
      <p:sp>
        <p:nvSpPr>
          <p:cNvPr id="10" name="12 Marcador de número de diapositiva"/>
          <p:cNvSpPr>
            <a:spLocks noGrp="1"/>
          </p:cNvSpPr>
          <p:nvPr>
            <p:ph type="sldNum" sz="quarter" idx="11"/>
          </p:nvPr>
        </p:nvSpPr>
        <p:spPr>
          <a:xfrm>
            <a:off x="0" y="4667250"/>
            <a:ext cx="1447800" cy="663575"/>
          </a:xfrm>
        </p:spPr>
        <p:txBody>
          <a:bodyPr rtlCol="0"/>
          <a:lstStyle>
            <a:lvl1pPr>
              <a:defRPr sz="2800"/>
            </a:lvl1pPr>
          </a:lstStyle>
          <a:p>
            <a:pPr>
              <a:defRPr/>
            </a:pPr>
            <a:fld id="{24CC4DED-EEE0-4633-98BE-6C81820936D9}" type="slidenum">
              <a:rPr lang="es-ES"/>
              <a:pPr>
                <a:defRPr/>
              </a:pPr>
              <a:t>‹Nº›</a:t>
            </a:fld>
            <a:endParaRPr lang="es-ES" dirty="0"/>
          </a:p>
        </p:txBody>
      </p:sp>
      <p:sp>
        <p:nvSpPr>
          <p:cNvPr id="11" name="13 Marcador de pie de página"/>
          <p:cNvSpPr>
            <a:spLocks noGrp="1"/>
          </p:cNvSpPr>
          <p:nvPr>
            <p:ph type="ftr" sz="quarter" idx="12"/>
          </p:nvPr>
        </p:nvSpPr>
        <p:spPr>
          <a:xfrm>
            <a:off x="1600200" y="6248400"/>
            <a:ext cx="4572000" cy="365125"/>
          </a:xfrm>
        </p:spPr>
        <p:txBody>
          <a:bodyPr rtlCol="0"/>
          <a:lstStyle>
            <a:lvl1pPr>
              <a:defRPr/>
            </a:lvl1pPr>
          </a:lstStyle>
          <a:p>
            <a:pPr>
              <a:defRPr/>
            </a:pPr>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3F371C47-788D-43E9-AD12-8CBFC21F440C}" type="slidenum">
              <a:rPr lang="es-ES"/>
              <a:pPr>
                <a:defRPr/>
              </a:pPr>
              <a:t>‹Nº›</a:t>
            </a:fld>
            <a:endParaRPr lang="es-E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4" name="3 Rectángulo"/>
          <p:cNvSpPr/>
          <p:nvPr/>
        </p:nvSpPr>
        <p:spPr bwMode="white">
          <a:xfrm>
            <a:off x="6096000" y="0"/>
            <a:ext cx="320675"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5" name="4 Rectángulo"/>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5 Rectángulo"/>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2" name="1 Título vertical"/>
          <p:cNvSpPr>
            <a:spLocks noGrp="1"/>
          </p:cNvSpPr>
          <p:nvPr>
            <p:ph type="title" orient="vert"/>
          </p:nvPr>
        </p:nvSpPr>
        <p:spPr>
          <a:xfrm>
            <a:off x="6553200" y="609600"/>
            <a:ext cx="2057400" cy="5516563"/>
          </a:xfrm>
        </p:spPr>
        <p:txBody>
          <a:bodyPr vert="eaVert"/>
          <a:lstStyle/>
          <a:p>
            <a:r>
              <a:rPr lang="es-ES"/>
              <a:t>Haga clic para modificar el estilo de título del patrón</a:t>
            </a:r>
            <a:endParaRPr lang="en-US"/>
          </a:p>
        </p:txBody>
      </p:sp>
      <p:sp>
        <p:nvSpPr>
          <p:cNvPr id="3" name="2 Marcador de texto vertical"/>
          <p:cNvSpPr>
            <a:spLocks noGrp="1"/>
          </p:cNvSpPr>
          <p:nvPr>
            <p:ph type="body" orient="vert" idx="1"/>
          </p:nvPr>
        </p:nvSpPr>
        <p:spPr>
          <a:xfrm>
            <a:off x="457200" y="609600"/>
            <a:ext cx="5562600" cy="551656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3 Marcador de fecha"/>
          <p:cNvSpPr>
            <a:spLocks noGrp="1"/>
          </p:cNvSpPr>
          <p:nvPr>
            <p:ph type="dt" sz="half" idx="10"/>
          </p:nvPr>
        </p:nvSpPr>
        <p:spPr>
          <a:xfrm>
            <a:off x="6553200" y="6248400"/>
            <a:ext cx="2209800" cy="365125"/>
          </a:xfrm>
        </p:spPr>
        <p:txBody>
          <a:bodyPr/>
          <a:lstStyle>
            <a:lvl1pPr>
              <a:defRPr/>
            </a:lvl1pPr>
          </a:lstStyle>
          <a:p>
            <a:pPr>
              <a:defRPr/>
            </a:pPr>
            <a:endParaRPr lang="es-ES"/>
          </a:p>
        </p:txBody>
      </p:sp>
      <p:sp>
        <p:nvSpPr>
          <p:cNvPr id="8" name="4 Marcador de pie de página"/>
          <p:cNvSpPr>
            <a:spLocks noGrp="1"/>
          </p:cNvSpPr>
          <p:nvPr>
            <p:ph type="ftr" sz="quarter" idx="11"/>
          </p:nvPr>
        </p:nvSpPr>
        <p:spPr>
          <a:xfrm>
            <a:off x="457200" y="6248400"/>
            <a:ext cx="5573713" cy="365125"/>
          </a:xfrm>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a:xfrm rot="5400000">
            <a:off x="5989638" y="144462"/>
            <a:ext cx="533400" cy="244475"/>
          </a:xfrm>
        </p:spPr>
        <p:txBody>
          <a:bodyPr/>
          <a:lstStyle>
            <a:lvl1pPr>
              <a:defRPr/>
            </a:lvl1pPr>
          </a:lstStyle>
          <a:p>
            <a:pPr>
              <a:defRPr/>
            </a:pPr>
            <a:fld id="{BF11F35E-88DA-482A-A9C7-4BDD9147D2A8}" type="slidenum">
              <a:rPr lang="es-ES"/>
              <a:pPr>
                <a:defRPr/>
              </a:pPr>
              <a:t>‹Nº›</a:t>
            </a:fld>
            <a:endParaRPr lang="es-ES" dirty="0"/>
          </a:p>
        </p:txBody>
      </p:sp>
    </p:spTree>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28600"/>
            <a:ext cx="8153400" cy="9906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12775" y="1600200"/>
            <a:ext cx="40005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765675" y="1600200"/>
            <a:ext cx="4000500" cy="452596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13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22 Marcador de número de diapositiva"/>
          <p:cNvSpPr>
            <a:spLocks noGrp="1"/>
          </p:cNvSpPr>
          <p:nvPr>
            <p:ph type="sldNum" sz="quarter" idx="12"/>
          </p:nvPr>
        </p:nvSpPr>
        <p:spPr/>
        <p:txBody>
          <a:bodyPr/>
          <a:lstStyle>
            <a:lvl1pPr>
              <a:defRPr/>
            </a:lvl1pPr>
          </a:lstStyle>
          <a:p>
            <a:pPr>
              <a:defRPr/>
            </a:pPr>
            <a:fld id="{7BF99BAD-7D16-43BF-897F-FA11729CC6F2}" type="slidenum">
              <a:rPr lang="es-ES"/>
              <a:pPr>
                <a:defRPr/>
              </a:pPr>
              <a:t>‹Nº›</a:t>
            </a:fld>
            <a:endParaRPr lang="es-E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3 Marcador de fecha"/>
          <p:cNvSpPr>
            <a:spLocks noGrp="1"/>
          </p:cNvSpPr>
          <p:nvPr>
            <p:ph type="dt" sz="half" idx="10"/>
          </p:nvPr>
        </p:nvSpPr>
        <p:spPr/>
        <p:txBody>
          <a:bodyPr/>
          <a:lstStyle>
            <a:lvl1pPr>
              <a:defRPr/>
            </a:lvl1pPr>
          </a:lstStyle>
          <a:p>
            <a:pPr>
              <a:defRPr/>
            </a:pPr>
            <a:endParaRPr lang="es-ES"/>
          </a:p>
        </p:txBody>
      </p:sp>
      <p:sp>
        <p:nvSpPr>
          <p:cNvPr id="3" name="2 Marcador de pie de página"/>
          <p:cNvSpPr>
            <a:spLocks noGrp="1"/>
          </p:cNvSpPr>
          <p:nvPr>
            <p:ph type="ftr" sz="quarter" idx="11"/>
          </p:nvPr>
        </p:nvSpPr>
        <p:spPr/>
        <p:txBody>
          <a:bodyPr/>
          <a:lstStyle>
            <a:lvl1pPr>
              <a:defRPr/>
            </a:lvl1pPr>
          </a:lstStyle>
          <a:p>
            <a:pPr>
              <a:defRPr/>
            </a:pPr>
            <a:endParaRPr lang="es-ES"/>
          </a:p>
        </p:txBody>
      </p:sp>
      <p:sp>
        <p:nvSpPr>
          <p:cNvPr id="4" name="22 Marcador de número de diapositiva"/>
          <p:cNvSpPr>
            <a:spLocks noGrp="1"/>
          </p:cNvSpPr>
          <p:nvPr>
            <p:ph type="sldNum" sz="quarter" idx="12"/>
          </p:nvPr>
        </p:nvSpPr>
        <p:spPr/>
        <p:txBody>
          <a:bodyPr/>
          <a:lstStyle>
            <a:lvl1pPr>
              <a:defRPr/>
            </a:lvl1pPr>
          </a:lstStyle>
          <a:p>
            <a:pPr>
              <a:defRPr/>
            </a:pPr>
            <a:fld id="{6126C602-1A69-4F4D-96B0-A8F8F9DDB6AD}" type="slidenum">
              <a:rPr lang="es-ES"/>
              <a:pPr>
                <a:defRPr/>
              </a:pPr>
              <a:t>‹Nº›</a:t>
            </a:fld>
            <a:endParaRPr lang="es-E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fld id="{727D64A9-8B16-4976-9025-F36332357039}" type="datetimeFigureOut">
              <a:rPr lang="es-ES">
                <a:solidFill>
                  <a:srgbClr val="000000"/>
                </a:solidFill>
              </a:rPr>
              <a:pPr>
                <a:defRPr/>
              </a:pPr>
              <a:t>07/02/2021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AA0E4AB-1917-40D8-9B3E-8A747AC141E0}"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A7F9C876-CD8A-458A-A65F-B192AA232AC2}" type="datetimeFigureOut">
              <a:rPr lang="es-ES">
                <a:solidFill>
                  <a:srgbClr val="000000"/>
                </a:solidFill>
              </a:rPr>
              <a:pPr>
                <a:defRPr/>
              </a:pPr>
              <a:t>07/02/2021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DC173C0-B4D0-4F42-A44D-CAB1A0CB07E1}"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fld id="{3B819045-16EF-4C35-B326-E650AD837049}" type="datetimeFigureOut">
              <a:rPr lang="es-ES">
                <a:solidFill>
                  <a:srgbClr val="000000"/>
                </a:solidFill>
              </a:rPr>
              <a:pPr>
                <a:defRPr/>
              </a:pPr>
              <a:t>07/02/2021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93B4F9F-442E-4D56-9AD0-41F44AF56308}"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533400" y="273050"/>
            <a:ext cx="8153400" cy="869950"/>
          </a:xfrm>
        </p:spPr>
        <p:txBody>
          <a:bodyPr/>
          <a:lstStyle>
            <a:lvl1pPr>
              <a:defRPr/>
            </a:lvl1pPr>
          </a:lstStyle>
          <a:p>
            <a:r>
              <a:rPr lang="es-ES"/>
              <a:t>Haga clic para modificar el estilo de título del patrón</a:t>
            </a:r>
            <a:endParaRPr lang="en-US"/>
          </a:p>
        </p:txBody>
      </p:sp>
      <p:sp>
        <p:nvSpPr>
          <p:cNvPr id="11" name="10 Marcador de contenido"/>
          <p:cNvSpPr>
            <a:spLocks noGrp="1"/>
          </p:cNvSpPr>
          <p:nvPr>
            <p:ph sz="quarter" idx="2"/>
          </p:nvPr>
        </p:nvSpPr>
        <p:spPr>
          <a:xfrm>
            <a:off x="609600" y="2438400"/>
            <a:ext cx="3886200" cy="3581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3" name="12 Marcador de contenido"/>
          <p:cNvSpPr>
            <a:spLocks noGrp="1"/>
          </p:cNvSpPr>
          <p:nvPr>
            <p:ph sz="quarter" idx="4"/>
          </p:nvPr>
        </p:nvSpPr>
        <p:spPr>
          <a:xfrm>
            <a:off x="4800600" y="2438400"/>
            <a:ext cx="3886200" cy="35814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6" name="15 Marcador de texto"/>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a:r>
              <a:rPr lang="es-ES"/>
              <a:t>Haga clic para modificar el estilo de texto del patrón</a:t>
            </a:r>
          </a:p>
        </p:txBody>
      </p:sp>
      <p:sp>
        <p:nvSpPr>
          <p:cNvPr id="15" name="14 Marcador de texto"/>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a:r>
              <a:rPr lang="es-ES"/>
              <a:t>Haga clic para modificar el estilo de texto del patrón</a:t>
            </a:r>
          </a:p>
        </p:txBody>
      </p:sp>
      <p:sp>
        <p:nvSpPr>
          <p:cNvPr id="7" name="9 Marcador de fecha"/>
          <p:cNvSpPr>
            <a:spLocks noGrp="1"/>
          </p:cNvSpPr>
          <p:nvPr>
            <p:ph type="dt" sz="half" idx="10"/>
          </p:nvPr>
        </p:nvSpPr>
        <p:spPr/>
        <p:txBody>
          <a:bodyPr rtlCol="0"/>
          <a:lstStyle>
            <a:lvl1pPr>
              <a:defRPr/>
            </a:lvl1pPr>
          </a:lstStyle>
          <a:p>
            <a:pPr>
              <a:defRPr/>
            </a:pPr>
            <a:endParaRPr lang="es-ES"/>
          </a:p>
        </p:txBody>
      </p:sp>
      <p:sp>
        <p:nvSpPr>
          <p:cNvPr id="8" name="11 Marcador de número de diapositiva"/>
          <p:cNvSpPr>
            <a:spLocks noGrp="1"/>
          </p:cNvSpPr>
          <p:nvPr>
            <p:ph type="sldNum" sz="quarter" idx="11"/>
          </p:nvPr>
        </p:nvSpPr>
        <p:spPr/>
        <p:txBody>
          <a:bodyPr rtlCol="0"/>
          <a:lstStyle>
            <a:lvl1pPr>
              <a:defRPr/>
            </a:lvl1pPr>
          </a:lstStyle>
          <a:p>
            <a:pPr>
              <a:defRPr/>
            </a:pPr>
            <a:fld id="{8BCE9A86-9090-485C-BEE2-48851186DE6E}" type="slidenum">
              <a:rPr lang="es-ES"/>
              <a:pPr>
                <a:defRPr/>
              </a:pPr>
              <a:t>‹Nº›</a:t>
            </a:fld>
            <a:endParaRPr lang="es-ES" dirty="0"/>
          </a:p>
        </p:txBody>
      </p:sp>
      <p:sp>
        <p:nvSpPr>
          <p:cNvPr id="9" name="13 Marcador de pie de página"/>
          <p:cNvSpPr>
            <a:spLocks noGrp="1"/>
          </p:cNvSpPr>
          <p:nvPr>
            <p:ph type="ftr" sz="quarter" idx="12"/>
          </p:nvPr>
        </p:nvSpPr>
        <p:spPr/>
        <p:txBody>
          <a:bodyPr rtlCol="0"/>
          <a:lstStyle>
            <a:lvl1pPr>
              <a:defRPr/>
            </a:lvl1pPr>
          </a:lstStyle>
          <a:p>
            <a:pPr>
              <a:defRPr/>
            </a:pPr>
            <a:endParaRPr lang="es-E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fld id="{442B1887-D217-4F78-875C-E9B8EDE57AC3}" type="datetimeFigureOut">
              <a:rPr lang="es-ES">
                <a:solidFill>
                  <a:srgbClr val="000000"/>
                </a:solidFill>
              </a:rPr>
              <a:pPr>
                <a:defRPr/>
              </a:pPr>
              <a:t>07/02/2021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C8B3C95-716D-4E2B-82DD-2C081BE5BAF1}"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fld id="{85BD755E-B7C3-4D92-B80D-F88232E8F3E0}" type="datetimeFigureOut">
              <a:rPr lang="es-ES">
                <a:solidFill>
                  <a:srgbClr val="000000"/>
                </a:solidFill>
              </a:rPr>
              <a:pPr>
                <a:defRPr/>
              </a:pPr>
              <a:t>07/02/2021</a:t>
            </a:fld>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E24E4426-CD15-484A-A9BF-D5CCC3523AF0}"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fld id="{485E714C-AA7F-4FC9-BF52-D1EE34570440}" type="datetimeFigureOut">
              <a:rPr lang="es-ES">
                <a:solidFill>
                  <a:srgbClr val="000000"/>
                </a:solidFill>
              </a:rPr>
              <a:pPr>
                <a:defRPr/>
              </a:pPr>
              <a:t>07/02/2021</a:t>
            </a:fld>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47C8F5C-A4AE-416E-AC5C-8B26FDB6B35D}"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64A82A5-7F32-4CB9-B37C-B8506E7C91D6}" type="datetimeFigureOut">
              <a:rPr lang="es-ES">
                <a:solidFill>
                  <a:srgbClr val="000000"/>
                </a:solidFill>
              </a:rPr>
              <a:pPr>
                <a:defRPr/>
              </a:pPr>
              <a:t>07/02/2021</a:t>
            </a:fld>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E48037B-B83D-4AFD-B38D-175AC3DF8C05}"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BCF4B00B-EF62-4577-A661-79534BF5AF3A}" type="datetimeFigureOut">
              <a:rPr lang="es-ES">
                <a:solidFill>
                  <a:srgbClr val="000000"/>
                </a:solidFill>
              </a:rPr>
              <a:pPr>
                <a:defRPr/>
              </a:pPr>
              <a:t>07/02/2021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CC23161-E1F5-47D0-A1F9-5FD653FF4EA4}"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fld id="{501E290B-3CD8-4055-9827-10F50766FC31}" type="datetimeFigureOut">
              <a:rPr lang="es-ES">
                <a:solidFill>
                  <a:srgbClr val="000000"/>
                </a:solidFill>
              </a:rPr>
              <a:pPr>
                <a:defRPr/>
              </a:pPr>
              <a:t>07/02/2021</a:t>
            </a:fld>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B9B7390-FFFB-4D96-840F-61EEB9F01B85}"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94674566-538D-43D3-9810-D3ED1FFC0902}" type="datetimeFigureOut">
              <a:rPr lang="es-ES">
                <a:solidFill>
                  <a:srgbClr val="000000"/>
                </a:solidFill>
              </a:rPr>
              <a:pPr>
                <a:defRPr/>
              </a:pPr>
              <a:t>07/02/2021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6EB15F0-218C-46A6-846D-0252603A1B24}"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BD26A1EA-C955-47CD-AF0D-D9CE21A5A723}" type="datetimeFigureOut">
              <a:rPr lang="es-ES">
                <a:solidFill>
                  <a:srgbClr val="000000"/>
                </a:solidFill>
              </a:rPr>
              <a:pPr>
                <a:defRPr/>
              </a:pPr>
              <a:t>07/02/2021</a:t>
            </a:fld>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B1E9AE-8A1D-467A-8DC6-23F7DC02FC51}" type="slidenum">
              <a:rPr lang="es-ES">
                <a:solidFill>
                  <a:srgbClr val="000000"/>
                </a:solidFill>
              </a:rPr>
              <a:pPr>
                <a:defRPr/>
              </a:pPr>
              <a:t>‹Nº›</a:t>
            </a:fld>
            <a:endParaRPr lang="es-ES">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D7BBE168-CCD6-4DD5-A1F6-1AA4F8A4CF80}" type="slidenum">
              <a:rPr lang="es-ES"/>
              <a:pPr>
                <a:defRPr/>
              </a:pPr>
              <a:t>‹Nº›</a:t>
            </a:fld>
            <a:endParaRPr lang="es-ES"/>
          </a:p>
        </p:txBody>
      </p:sp>
    </p:spTree>
    <p:extLst>
      <p:ext uri="{BB962C8B-B14F-4D97-AF65-F5344CB8AC3E}">
        <p14:creationId xmlns:p14="http://schemas.microsoft.com/office/powerpoint/2010/main" val="11556714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82F8A341-E14E-483F-93B3-665388C5375B}" type="slidenum">
              <a:rPr lang="es-ES"/>
              <a:pPr>
                <a:defRPr/>
              </a:pPr>
              <a:t>‹Nº›</a:t>
            </a:fld>
            <a:endParaRPr lang="es-ES"/>
          </a:p>
        </p:txBody>
      </p:sp>
    </p:spTree>
    <p:extLst>
      <p:ext uri="{BB962C8B-B14F-4D97-AF65-F5344CB8AC3E}">
        <p14:creationId xmlns:p14="http://schemas.microsoft.com/office/powerpoint/2010/main" val="3707613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13 Marcador de fecha"/>
          <p:cNvSpPr>
            <a:spLocks noGrp="1"/>
          </p:cNvSpPr>
          <p:nvPr>
            <p:ph type="dt" sz="half" idx="10"/>
          </p:nvPr>
        </p:nvSpPr>
        <p:spPr/>
        <p:txBody>
          <a:bodyPr/>
          <a:lstStyle>
            <a:lvl1pPr>
              <a:defRPr/>
            </a:lvl1pPr>
          </a:lstStyle>
          <a:p>
            <a:pPr>
              <a:defRPr/>
            </a:pPr>
            <a:endParaRPr lang="es-ES"/>
          </a:p>
        </p:txBody>
      </p:sp>
      <p:sp>
        <p:nvSpPr>
          <p:cNvPr id="4" name="2 Marcador de pie de página"/>
          <p:cNvSpPr>
            <a:spLocks noGrp="1"/>
          </p:cNvSpPr>
          <p:nvPr>
            <p:ph type="ftr" sz="quarter" idx="11"/>
          </p:nvPr>
        </p:nvSpPr>
        <p:spPr/>
        <p:txBody>
          <a:bodyPr/>
          <a:lstStyle>
            <a:lvl1pPr>
              <a:defRPr/>
            </a:lvl1pPr>
          </a:lstStyle>
          <a:p>
            <a:pPr>
              <a:defRPr/>
            </a:pPr>
            <a:endParaRPr lang="es-ES"/>
          </a:p>
        </p:txBody>
      </p:sp>
      <p:sp>
        <p:nvSpPr>
          <p:cNvPr id="5" name="22 Marcador de número de diapositiva"/>
          <p:cNvSpPr>
            <a:spLocks noGrp="1"/>
          </p:cNvSpPr>
          <p:nvPr>
            <p:ph type="sldNum" sz="quarter" idx="12"/>
          </p:nvPr>
        </p:nvSpPr>
        <p:spPr/>
        <p:txBody>
          <a:bodyPr/>
          <a:lstStyle>
            <a:lvl1pPr>
              <a:defRPr/>
            </a:lvl1pPr>
          </a:lstStyle>
          <a:p>
            <a:pPr>
              <a:defRPr/>
            </a:pPr>
            <a:fld id="{7E78B0C2-5544-4BFF-9A92-03433E664441}" type="slidenum">
              <a:rPr lang="es-ES"/>
              <a:pPr>
                <a:defRPr/>
              </a:pPr>
              <a:t>‹Nº›</a:t>
            </a:fld>
            <a:endParaRPr lang="es-E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A835221E-9CEA-472B-A2CD-573F36E5F0AE}" type="slidenum">
              <a:rPr lang="es-ES"/>
              <a:pPr>
                <a:defRPr/>
              </a:pPr>
              <a:t>‹Nº›</a:t>
            </a:fld>
            <a:endParaRPr lang="es-ES"/>
          </a:p>
        </p:txBody>
      </p:sp>
    </p:spTree>
    <p:extLst>
      <p:ext uri="{BB962C8B-B14F-4D97-AF65-F5344CB8AC3E}">
        <p14:creationId xmlns:p14="http://schemas.microsoft.com/office/powerpoint/2010/main" val="20441789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2ADA4E8B-0293-43D5-96FD-B88DF1ED2D2D}" type="slidenum">
              <a:rPr lang="es-ES"/>
              <a:pPr>
                <a:defRPr/>
              </a:pPr>
              <a:t>‹Nº›</a:t>
            </a:fld>
            <a:endParaRPr lang="es-ES"/>
          </a:p>
        </p:txBody>
      </p:sp>
    </p:spTree>
    <p:extLst>
      <p:ext uri="{BB962C8B-B14F-4D97-AF65-F5344CB8AC3E}">
        <p14:creationId xmlns:p14="http://schemas.microsoft.com/office/powerpoint/2010/main" val="30067927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19F114C2-414A-4696-A41C-928DEE1DA748}" type="slidenum">
              <a:rPr lang="es-ES"/>
              <a:pPr>
                <a:defRPr/>
              </a:pPr>
              <a:t>‹Nº›</a:t>
            </a:fld>
            <a:endParaRPr lang="es-ES"/>
          </a:p>
        </p:txBody>
      </p:sp>
    </p:spTree>
    <p:extLst>
      <p:ext uri="{BB962C8B-B14F-4D97-AF65-F5344CB8AC3E}">
        <p14:creationId xmlns:p14="http://schemas.microsoft.com/office/powerpoint/2010/main" val="23453354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C757ECC2-6C12-4098-B747-EA7D0E6D176C}" type="slidenum">
              <a:rPr lang="es-ES"/>
              <a:pPr>
                <a:defRPr/>
              </a:pPr>
              <a:t>‹Nº›</a:t>
            </a:fld>
            <a:endParaRPr lang="es-ES"/>
          </a:p>
        </p:txBody>
      </p:sp>
    </p:spTree>
    <p:extLst>
      <p:ext uri="{BB962C8B-B14F-4D97-AF65-F5344CB8AC3E}">
        <p14:creationId xmlns:p14="http://schemas.microsoft.com/office/powerpoint/2010/main" val="11401592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0F6DBF5C-DA68-4445-BF3B-6A126B8A20B0}" type="slidenum">
              <a:rPr lang="es-ES"/>
              <a:pPr>
                <a:defRPr/>
              </a:pPr>
              <a:t>‹Nº›</a:t>
            </a:fld>
            <a:endParaRPr lang="es-ES"/>
          </a:p>
        </p:txBody>
      </p:sp>
    </p:spTree>
    <p:extLst>
      <p:ext uri="{BB962C8B-B14F-4D97-AF65-F5344CB8AC3E}">
        <p14:creationId xmlns:p14="http://schemas.microsoft.com/office/powerpoint/2010/main" val="34520364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AA39926C-C672-43CD-9032-E766353BAD6B}" type="slidenum">
              <a:rPr lang="es-ES"/>
              <a:pPr>
                <a:defRPr/>
              </a:pPr>
              <a:t>‹Nº›</a:t>
            </a:fld>
            <a:endParaRPr lang="es-ES"/>
          </a:p>
        </p:txBody>
      </p:sp>
    </p:spTree>
    <p:extLst>
      <p:ext uri="{BB962C8B-B14F-4D97-AF65-F5344CB8AC3E}">
        <p14:creationId xmlns:p14="http://schemas.microsoft.com/office/powerpoint/2010/main" val="32634121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B14C28F3-3D60-4461-822E-BE80DB5D3C07}" type="slidenum">
              <a:rPr lang="es-ES"/>
              <a:pPr>
                <a:defRPr/>
              </a:pPr>
              <a:t>‹Nº›</a:t>
            </a:fld>
            <a:endParaRPr lang="es-ES"/>
          </a:p>
        </p:txBody>
      </p:sp>
    </p:spTree>
    <p:extLst>
      <p:ext uri="{BB962C8B-B14F-4D97-AF65-F5344CB8AC3E}">
        <p14:creationId xmlns:p14="http://schemas.microsoft.com/office/powerpoint/2010/main" val="31966477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38B2DFF1-C475-4ACB-8DB7-B918F311B73F}" type="slidenum">
              <a:rPr lang="es-ES"/>
              <a:pPr>
                <a:defRPr/>
              </a:pPr>
              <a:t>‹Nº›</a:t>
            </a:fld>
            <a:endParaRPr lang="es-ES"/>
          </a:p>
        </p:txBody>
      </p:sp>
    </p:spTree>
    <p:extLst>
      <p:ext uri="{BB962C8B-B14F-4D97-AF65-F5344CB8AC3E}">
        <p14:creationId xmlns:p14="http://schemas.microsoft.com/office/powerpoint/2010/main" val="18473862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A2CB05BD-7B37-41B8-952B-4888FDF4D626}" type="slidenum">
              <a:rPr lang="es-ES"/>
              <a:pPr>
                <a:defRPr/>
              </a:pPr>
              <a:t>‹Nº›</a:t>
            </a:fld>
            <a:endParaRPr lang="es-ES"/>
          </a:p>
        </p:txBody>
      </p:sp>
    </p:spTree>
    <p:extLst>
      <p:ext uri="{BB962C8B-B14F-4D97-AF65-F5344CB8AC3E}">
        <p14:creationId xmlns:p14="http://schemas.microsoft.com/office/powerpoint/2010/main" val="93612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8077200" cy="869950"/>
          </a:xfrm>
        </p:spPr>
        <p:txBody>
          <a:bodyPr/>
          <a:lstStyle>
            <a:lvl1pPr algn="l">
              <a:buNone/>
              <a:defRPr sz="4400" b="0"/>
            </a:lvl1pPr>
          </a:lstStyle>
          <a:p>
            <a:r>
              <a:rPr lang="es-ES"/>
              <a:t>Haga clic para modificar el estilo de título del patrón</a:t>
            </a:r>
            <a:endParaRPr lang="en-US"/>
          </a:p>
        </p:txBody>
      </p:sp>
      <p:sp>
        <p:nvSpPr>
          <p:cNvPr id="3" name="2 Marcador de texto"/>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s-ES"/>
              <a:t>Haga clic para modificar el estilo de texto del patrón</a:t>
            </a:r>
          </a:p>
        </p:txBody>
      </p:sp>
      <p:sp>
        <p:nvSpPr>
          <p:cNvPr id="9" name="8 Marcador de contenido"/>
          <p:cNvSpPr>
            <a:spLocks noGrp="1"/>
          </p:cNvSpPr>
          <p:nvPr>
            <p:ph sz="quarter" idx="1"/>
          </p:nvPr>
        </p:nvSpPr>
        <p:spPr>
          <a:xfrm>
            <a:off x="2362200" y="1752600"/>
            <a:ext cx="6400800" cy="4419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22 Marcador de número de diapositiva"/>
          <p:cNvSpPr>
            <a:spLocks noGrp="1"/>
          </p:cNvSpPr>
          <p:nvPr>
            <p:ph type="sldNum" sz="quarter" idx="12"/>
          </p:nvPr>
        </p:nvSpPr>
        <p:spPr/>
        <p:txBody>
          <a:bodyPr/>
          <a:lstStyle>
            <a:lvl1pPr>
              <a:defRPr/>
            </a:lvl1pPr>
          </a:lstStyle>
          <a:p>
            <a:pPr>
              <a:defRPr/>
            </a:pPr>
            <a:fld id="{6B185CDB-AC88-48B4-8B8A-26E8154373BD}" type="slidenum">
              <a:rPr lang="es-ES"/>
              <a:pPr>
                <a:defRPr/>
              </a:pPr>
              <a:t>‹Nº›</a:t>
            </a:fld>
            <a:endParaRPr lang="es-E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5" name="4 Rectángulo"/>
          <p:cNvSpPr/>
          <p:nvPr/>
        </p:nvSpPr>
        <p:spPr bwMode="white">
          <a:xfrm>
            <a:off x="-9525" y="4572000"/>
            <a:ext cx="9144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6" name="5 Rectángulo"/>
          <p:cNvSpPr/>
          <p:nvPr/>
        </p:nvSpPr>
        <p:spPr>
          <a:xfrm>
            <a:off x="-9525" y="4664075"/>
            <a:ext cx="1463675"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7" name="6 Rectángulo"/>
          <p:cNvSpPr/>
          <p:nvPr/>
        </p:nvSpPr>
        <p:spPr>
          <a:xfrm>
            <a:off x="1544638" y="4654550"/>
            <a:ext cx="7599362"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7 Rectángulo"/>
          <p:cNvSpPr/>
          <p:nvPr/>
        </p:nvSpPr>
        <p:spPr bwMode="white">
          <a:xfrm>
            <a:off x="1447800" y="0"/>
            <a:ext cx="100013"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4" name="3 Marcador de texto"/>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s-ES"/>
              <a:t>Haga clic para modificar el estilo de texto del patrón</a:t>
            </a:r>
          </a:p>
        </p:txBody>
      </p:sp>
      <p:sp>
        <p:nvSpPr>
          <p:cNvPr id="2" name="1 Título"/>
          <p:cNvSpPr>
            <a:spLocks noGrp="1"/>
          </p:cNvSpPr>
          <p:nvPr>
            <p:ph type="title"/>
          </p:nvPr>
        </p:nvSpPr>
        <p:spPr>
          <a:xfrm>
            <a:off x="1600200" y="4648200"/>
            <a:ext cx="7315200" cy="685800"/>
          </a:xfrm>
        </p:spPr>
        <p:txBody>
          <a:bodyPr/>
          <a:lstStyle>
            <a:lvl1pPr algn="l">
              <a:buNone/>
              <a:defRPr sz="2800" b="0">
                <a:solidFill>
                  <a:srgbClr val="FFFFFF"/>
                </a:solidFill>
              </a:defRPr>
            </a:lvl1pPr>
          </a:lstStyle>
          <a:p>
            <a:r>
              <a:rPr lang="es-ES"/>
              <a:t>Haga clic para modificar el estilo de título del patrón</a:t>
            </a:r>
            <a:endParaRPr lang="en-US"/>
          </a:p>
        </p:txBody>
      </p:sp>
      <p:sp>
        <p:nvSpPr>
          <p:cNvPr id="3" name="2 Marcador de posición de imagen"/>
          <p:cNvSpPr>
            <a:spLocks noGrp="1"/>
          </p:cNvSpPr>
          <p:nvPr>
            <p:ph type="pic" idx="1"/>
          </p:nvPr>
        </p:nvSpPr>
        <p:spPr>
          <a:xfrm>
            <a:off x="1560576" y="0"/>
            <a:ext cx="7583424" cy="4568952"/>
          </a:xfrm>
          <a:solidFill>
            <a:schemeClr val="accent1">
              <a:tint val="40000"/>
            </a:schemeClr>
          </a:solidFill>
          <a:ln>
            <a:noFill/>
          </a:ln>
        </p:spPr>
        <p:txBody>
          <a:bodyPr>
            <a:normAutofit/>
          </a:bodyPr>
          <a:lstStyle>
            <a:lvl1pPr marL="0" indent="0">
              <a:buNone/>
              <a:defRPr sz="3200"/>
            </a:lvl1pPr>
          </a:lstStyle>
          <a:p>
            <a:pPr lvl="0"/>
            <a:r>
              <a:rPr lang="es-ES" noProof="0" dirty="0"/>
              <a:t>Haga clic en el icono para agregar una imagen</a:t>
            </a:r>
            <a:endParaRPr lang="en-US" noProof="0" dirty="0"/>
          </a:p>
        </p:txBody>
      </p:sp>
      <p:sp>
        <p:nvSpPr>
          <p:cNvPr id="9" name="11 Marcador de fecha"/>
          <p:cNvSpPr>
            <a:spLocks noGrp="1"/>
          </p:cNvSpPr>
          <p:nvPr>
            <p:ph type="dt" sz="half" idx="10"/>
          </p:nvPr>
        </p:nvSpPr>
        <p:spPr>
          <a:xfrm>
            <a:off x="6248400" y="6248400"/>
            <a:ext cx="2667000" cy="365125"/>
          </a:xfrm>
        </p:spPr>
        <p:txBody>
          <a:bodyPr rtlCol="0"/>
          <a:lstStyle>
            <a:lvl1pPr>
              <a:defRPr/>
            </a:lvl1pPr>
          </a:lstStyle>
          <a:p>
            <a:pPr>
              <a:defRPr/>
            </a:pPr>
            <a:endParaRPr lang="es-ES"/>
          </a:p>
        </p:txBody>
      </p:sp>
      <p:sp>
        <p:nvSpPr>
          <p:cNvPr id="10" name="12 Marcador de número de diapositiva"/>
          <p:cNvSpPr>
            <a:spLocks noGrp="1"/>
          </p:cNvSpPr>
          <p:nvPr>
            <p:ph type="sldNum" sz="quarter" idx="11"/>
          </p:nvPr>
        </p:nvSpPr>
        <p:spPr>
          <a:xfrm>
            <a:off x="0" y="4667250"/>
            <a:ext cx="1447800" cy="663575"/>
          </a:xfrm>
        </p:spPr>
        <p:txBody>
          <a:bodyPr rtlCol="0"/>
          <a:lstStyle>
            <a:lvl1pPr>
              <a:defRPr sz="2800"/>
            </a:lvl1pPr>
          </a:lstStyle>
          <a:p>
            <a:pPr>
              <a:defRPr/>
            </a:pPr>
            <a:fld id="{711B63FD-F6B2-4423-9330-CDAD1D6C8BC0}" type="slidenum">
              <a:rPr lang="es-ES"/>
              <a:pPr>
                <a:defRPr/>
              </a:pPr>
              <a:t>‹Nº›</a:t>
            </a:fld>
            <a:endParaRPr lang="es-ES" dirty="0"/>
          </a:p>
        </p:txBody>
      </p:sp>
      <p:sp>
        <p:nvSpPr>
          <p:cNvPr id="11" name="13 Marcador de pie de página"/>
          <p:cNvSpPr>
            <a:spLocks noGrp="1"/>
          </p:cNvSpPr>
          <p:nvPr>
            <p:ph type="ftr" sz="quarter" idx="12"/>
          </p:nvPr>
        </p:nvSpPr>
        <p:spPr>
          <a:xfrm>
            <a:off x="1600200" y="6248400"/>
            <a:ext cx="4572000" cy="365125"/>
          </a:xfrm>
        </p:spPr>
        <p:txBody>
          <a:bodyPr rtlCol="0"/>
          <a:lstStyle>
            <a:lvl1pPr>
              <a:defRPr/>
            </a:lvl1pPr>
          </a:lstStyle>
          <a:p>
            <a:pPr>
              <a:defRPr/>
            </a:pPr>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D7749067-3428-4568-9197-3D05CF6188EB}" type="slidenum">
              <a:rPr lang="es-ES"/>
              <a:pPr>
                <a:defRPr/>
              </a:pPr>
              <a:t>‹Nº›</a:t>
            </a:fld>
            <a:endParaRPr lang="es-E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21 Marcador de título"/>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2051" name="12 Marcador de texto"/>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rgbClr val="000000"/>
                </a:solidFill>
                <a:latin typeface="+mn-lt"/>
                <a:cs typeface="+mn-cs"/>
              </a:defRPr>
            </a:lvl1pPr>
          </a:lstStyle>
          <a:p>
            <a:pPr>
              <a:defRPr/>
            </a:pPr>
            <a:endParaRPr lang="es-ES"/>
          </a:p>
        </p:txBody>
      </p:sp>
      <p:sp>
        <p:nvSpPr>
          <p:cNvPr id="3" name="2 Marcador de pie de página"/>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rgbClr val="000000"/>
                </a:solidFill>
                <a:latin typeface="+mn-lt"/>
                <a:cs typeface="+mn-cs"/>
              </a:defRPr>
            </a:lvl1pPr>
          </a:lstStyle>
          <a:p>
            <a:pPr>
              <a:defRPr/>
            </a:pPr>
            <a:endParaRPr lang="es-ES"/>
          </a:p>
        </p:txBody>
      </p:sp>
      <p:sp>
        <p:nvSpPr>
          <p:cNvPr id="7" name="6 Rectángulo"/>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8" name="7 Rectángulo"/>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9" name="8 Rectángulo"/>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solidFill>
                <a:prstClr val="white"/>
              </a:solidFill>
            </a:endParaRPr>
          </a:p>
        </p:txBody>
      </p:sp>
      <p:sp>
        <p:nvSpPr>
          <p:cNvPr id="23" name="22 Marcador de número de diapositiva"/>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E8B1A44E-6524-43D9-B454-E73558402A25}" type="slidenum">
              <a:rPr lang="es-ES"/>
              <a:pPr>
                <a:defRPr/>
              </a:pPr>
              <a:t>‹Nº›</a:t>
            </a:fld>
            <a:endParaRPr lang="es-ES" dirty="0"/>
          </a:p>
        </p:txBody>
      </p:sp>
    </p:spTree>
  </p:cSld>
  <p:clrMap bg1="lt1" tx1="dk1" bg2="lt2" tx2="dk2" accent1="accent1" accent2="accent2" accent3="accent3" accent4="accent4" accent5="accent5" accent6="accent6" hlink="hlink" folHlink="folHlink"/>
  <p:sldLayoutIdLst>
    <p:sldLayoutId id="2147486064" r:id="rId1"/>
    <p:sldLayoutId id="2147486019" r:id="rId2"/>
    <p:sldLayoutId id="2147486065" r:id="rId3"/>
    <p:sldLayoutId id="2147486066" r:id="rId4"/>
    <p:sldLayoutId id="2147486067" r:id="rId5"/>
    <p:sldLayoutId id="2147486020" r:id="rId6"/>
    <p:sldLayoutId id="2147486021" r:id="rId7"/>
    <p:sldLayoutId id="2147486068" r:id="rId8"/>
    <p:sldLayoutId id="2147486022" r:id="rId9"/>
    <p:sldLayoutId id="2147486069" r:id="rId10"/>
    <p:sldLayoutId id="2147486023" r:id="rId11"/>
    <p:sldLayoutId id="2147486024" r:id="rId12"/>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921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defRPr>
            </a:lvl1pPr>
          </a:lstStyle>
          <a:p>
            <a:pPr>
              <a:defRPr/>
            </a:pPr>
            <a:endParaRPr lang="es-ES"/>
          </a:p>
        </p:txBody>
      </p:sp>
      <p:sp>
        <p:nvSpPr>
          <p:cNvPr id="921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a:defRPr/>
            </a:pPr>
            <a:endParaRPr lang="es-ES"/>
          </a:p>
        </p:txBody>
      </p:sp>
      <p:sp>
        <p:nvSpPr>
          <p:cNvPr id="921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a:defRPr/>
            </a:pPr>
            <a:fld id="{C1B82C8D-6D67-4790-A551-249E78921D83}"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6025" r:id="rId1"/>
    <p:sldLayoutId id="2147486026" r:id="rId2"/>
    <p:sldLayoutId id="2147486027" r:id="rId3"/>
    <p:sldLayoutId id="2147486028" r:id="rId4"/>
    <p:sldLayoutId id="2147486029" r:id="rId5"/>
    <p:sldLayoutId id="2147486030" r:id="rId6"/>
    <p:sldLayoutId id="2147486031" r:id="rId7"/>
    <p:sldLayoutId id="2147486032" r:id="rId8"/>
    <p:sldLayoutId id="2147486033" r:id="rId9"/>
    <p:sldLayoutId id="2147486034" r:id="rId10"/>
    <p:sldLayoutId id="2147486035"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B00CC68-7F5C-49B5-BD73-78A8A9B80D2A}" type="slidenum">
              <a:rPr lang="es-ES"/>
              <a:pPr>
                <a:defRPr/>
              </a:pPr>
              <a:t>‹Nº›</a:t>
            </a:fld>
            <a:endParaRPr lang="es-ES"/>
          </a:p>
        </p:txBody>
      </p:sp>
    </p:spTree>
  </p:cSld>
  <p:clrMap bg1="lt1" tx1="dk1" bg2="lt2" tx2="dk2" accent1="accent1" accent2="accent2" accent3="accent3" accent4="accent4" accent5="accent5" accent6="accent6" hlink="hlink" folHlink="folHlink"/>
  <p:sldLayoutIdLst>
    <p:sldLayoutId id="2147486036" r:id="rId1"/>
    <p:sldLayoutId id="2147486037" r:id="rId2"/>
    <p:sldLayoutId id="2147486038" r:id="rId3"/>
    <p:sldLayoutId id="2147486039" r:id="rId4"/>
    <p:sldLayoutId id="2147486040" r:id="rId5"/>
    <p:sldLayoutId id="2147486041" r:id="rId6"/>
    <p:sldLayoutId id="2147486042" r:id="rId7"/>
    <p:sldLayoutId id="2147486043" r:id="rId8"/>
    <p:sldLayoutId id="2147486044" r:id="rId9"/>
    <p:sldLayoutId id="2147486045" r:id="rId10"/>
    <p:sldLayoutId id="214748604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146" name="21 Marcador de título"/>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endParaRPr lang="en-US"/>
          </a:p>
        </p:txBody>
      </p:sp>
      <p:sp>
        <p:nvSpPr>
          <p:cNvPr id="6147" name="12 Marcador de texto"/>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14" name="13 Marcador de fecha"/>
          <p:cNvSpPr>
            <a:spLocks noGrp="1"/>
          </p:cNvSpPr>
          <p:nvPr>
            <p:ph type="dt" sz="half" idx="2"/>
          </p:nvPr>
        </p:nvSpPr>
        <p:spPr>
          <a:xfrm>
            <a:off x="6096000" y="6248400"/>
            <a:ext cx="2667000" cy="365125"/>
          </a:xfrm>
          <a:prstGeom prst="rect">
            <a:avLst/>
          </a:prstGeom>
        </p:spPr>
        <p:txBody>
          <a:bodyPr vert="horz" anchor="ctr" anchorCtr="0"/>
          <a:lstStyle>
            <a:lvl1pPr algn="l" eaLnBrk="1" fontAlgn="auto" latinLnBrk="0" hangingPunct="1">
              <a:spcBef>
                <a:spcPts val="0"/>
              </a:spcBef>
              <a:spcAft>
                <a:spcPts val="0"/>
              </a:spcAft>
              <a:defRPr kumimoji="0" sz="1400">
                <a:solidFill>
                  <a:srgbClr val="000000"/>
                </a:solidFill>
                <a:latin typeface="+mn-lt"/>
                <a:cs typeface="+mn-cs"/>
              </a:defRPr>
            </a:lvl1pPr>
          </a:lstStyle>
          <a:p>
            <a:pPr>
              <a:defRPr/>
            </a:pPr>
            <a:endParaRPr lang="es-ES"/>
          </a:p>
        </p:txBody>
      </p:sp>
      <p:sp>
        <p:nvSpPr>
          <p:cNvPr id="3" name="2 Marcador de pie de página"/>
          <p:cNvSpPr>
            <a:spLocks noGrp="1"/>
          </p:cNvSpPr>
          <p:nvPr>
            <p:ph type="ftr" sz="quarter" idx="3"/>
          </p:nvPr>
        </p:nvSpPr>
        <p:spPr>
          <a:xfrm>
            <a:off x="609600" y="6248400"/>
            <a:ext cx="5421313" cy="365125"/>
          </a:xfrm>
          <a:prstGeom prst="rect">
            <a:avLst/>
          </a:prstGeom>
        </p:spPr>
        <p:txBody>
          <a:bodyPr vert="horz" anchor="ctr"/>
          <a:lstStyle>
            <a:lvl1pPr algn="r" eaLnBrk="1" fontAlgn="auto" latinLnBrk="0" hangingPunct="1">
              <a:spcBef>
                <a:spcPts val="0"/>
              </a:spcBef>
              <a:spcAft>
                <a:spcPts val="0"/>
              </a:spcAft>
              <a:defRPr kumimoji="0" sz="1400">
                <a:solidFill>
                  <a:srgbClr val="000000"/>
                </a:solidFill>
                <a:latin typeface="+mn-lt"/>
                <a:cs typeface="+mn-cs"/>
              </a:defRPr>
            </a:lvl1pPr>
          </a:lstStyle>
          <a:p>
            <a:pPr>
              <a:defRPr/>
            </a:pPr>
            <a:endParaRPr lang="es-ES"/>
          </a:p>
        </p:txBody>
      </p:sp>
      <p:sp>
        <p:nvSpPr>
          <p:cNvPr id="7" name="6 Rectángulo"/>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8" name="7 Rectángulo"/>
          <p:cNvSpPr/>
          <p:nvPr/>
        </p:nvSpPr>
        <p:spPr>
          <a:xfrm>
            <a:off x="0" y="1279525"/>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9" name="8 Rectángulo"/>
          <p:cNvSpPr/>
          <p:nvPr/>
        </p:nvSpPr>
        <p:spPr>
          <a:xfrm>
            <a:off x="590550" y="1279525"/>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prstClr val="white"/>
              </a:solidFill>
            </a:endParaRPr>
          </a:p>
        </p:txBody>
      </p:sp>
      <p:sp>
        <p:nvSpPr>
          <p:cNvPr id="23" name="22 Marcador de número de diapositiva"/>
          <p:cNvSpPr>
            <a:spLocks noGrp="1"/>
          </p:cNvSpPr>
          <p:nvPr>
            <p:ph type="sldNum" sz="quarter" idx="4"/>
          </p:nvPr>
        </p:nvSpPr>
        <p:spPr>
          <a:xfrm>
            <a:off x="0" y="1271588"/>
            <a:ext cx="5334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92577EE0-F111-45D3-9A2B-D4B56B75D70B}" type="slidenum">
              <a:rPr lang="es-ES"/>
              <a:pPr>
                <a:defRPr/>
              </a:pPr>
              <a:t>‹Nº›</a:t>
            </a:fld>
            <a:endParaRPr lang="es-ES" dirty="0"/>
          </a:p>
        </p:txBody>
      </p:sp>
    </p:spTree>
  </p:cSld>
  <p:clrMap bg1="lt1" tx1="dk1" bg2="lt2" tx2="dk2" accent1="accent1" accent2="accent2" accent3="accent3" accent4="accent4" accent5="accent5" accent6="accent6" hlink="hlink" folHlink="folHlink"/>
  <p:sldLayoutIdLst>
    <p:sldLayoutId id="2147486070" r:id="rId1"/>
    <p:sldLayoutId id="2147486058" r:id="rId2"/>
    <p:sldLayoutId id="2147486071" r:id="rId3"/>
    <p:sldLayoutId id="2147486072" r:id="rId4"/>
    <p:sldLayoutId id="2147486073" r:id="rId5"/>
    <p:sldLayoutId id="2147486059" r:id="rId6"/>
    <p:sldLayoutId id="2147486060" r:id="rId7"/>
    <p:sldLayoutId id="2147486074" r:id="rId8"/>
    <p:sldLayoutId id="2147486061" r:id="rId9"/>
    <p:sldLayoutId id="2147486075" r:id="rId10"/>
    <p:sldLayoutId id="2147486062" r:id="rId11"/>
    <p:sldLayoutId id="2147486063" r:id="rId12"/>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205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40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fld id="{65F7CDC7-F1FE-4027-AE7D-91C92490C38D}" type="datetimeFigureOut">
              <a:rPr lang="es-ES">
                <a:solidFill>
                  <a:srgbClr val="000000"/>
                </a:solidFill>
                <a:cs typeface="Arial" charset="0"/>
              </a:rPr>
              <a:pPr>
                <a:defRPr/>
              </a:pPr>
              <a:t>07/02/2021</a:t>
            </a:fld>
            <a:endParaRPr lang="es-ES">
              <a:solidFill>
                <a:srgbClr val="000000"/>
              </a:solidFill>
              <a:cs typeface="Arial" charset="0"/>
            </a:endParaRPr>
          </a:p>
        </p:txBody>
      </p:sp>
      <p:sp>
        <p:nvSpPr>
          <p:cNvPr id="10240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s-ES">
              <a:solidFill>
                <a:srgbClr val="000000"/>
              </a:solidFill>
              <a:cs typeface="Arial" charset="0"/>
            </a:endParaRPr>
          </a:p>
        </p:txBody>
      </p:sp>
      <p:sp>
        <p:nvSpPr>
          <p:cNvPr id="10240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BC94A27-3D82-4F85-ACBD-6FF6603B383E}" type="slidenum">
              <a:rPr lang="es-ES">
                <a:solidFill>
                  <a:srgbClr val="000000"/>
                </a:solidFill>
                <a:cs typeface="Arial" charset="0"/>
              </a:rPr>
              <a:pPr>
                <a:defRPr/>
              </a:pPr>
              <a:t>‹Nº›</a:t>
            </a:fld>
            <a:endParaRPr lang="es-ES">
              <a:solidFill>
                <a:srgbClr val="000000"/>
              </a:solidFill>
              <a:cs typeface="Arial" charset="0"/>
            </a:endParaRPr>
          </a:p>
        </p:txBody>
      </p:sp>
    </p:spTree>
  </p:cSld>
  <p:clrMap bg1="lt1" tx1="dk1" bg2="lt2" tx2="dk2" accent1="accent1" accent2="accent2" accent3="accent3" accent4="accent4" accent5="accent5" accent6="accent6" hlink="hlink" folHlink="folHlink"/>
  <p:sldLayoutIdLst>
    <p:sldLayoutId id="2147486077" r:id="rId1"/>
    <p:sldLayoutId id="2147486078" r:id="rId2"/>
    <p:sldLayoutId id="2147486079" r:id="rId3"/>
    <p:sldLayoutId id="2147486080" r:id="rId4"/>
    <p:sldLayoutId id="2147486081" r:id="rId5"/>
    <p:sldLayoutId id="2147486082" r:id="rId6"/>
    <p:sldLayoutId id="2147486083" r:id="rId7"/>
    <p:sldLayoutId id="2147486084" r:id="rId8"/>
    <p:sldLayoutId id="2147486085" r:id="rId9"/>
    <p:sldLayoutId id="2147486086" r:id="rId10"/>
    <p:sldLayoutId id="214748608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a:t>Haga clic para cambiar el estilo de título	</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9216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defRPr>
            </a:lvl1pPr>
          </a:lstStyle>
          <a:p>
            <a:pPr>
              <a:defRPr/>
            </a:pPr>
            <a:endParaRPr lang="es-ES"/>
          </a:p>
        </p:txBody>
      </p:sp>
      <p:sp>
        <p:nvSpPr>
          <p:cNvPr id="9216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a:defRPr/>
            </a:pPr>
            <a:endParaRPr lang="es-ES"/>
          </a:p>
        </p:txBody>
      </p:sp>
      <p:sp>
        <p:nvSpPr>
          <p:cNvPr id="9216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a:defRPr/>
            </a:pPr>
            <a:fld id="{0BC289DE-558B-437D-88F6-DDDB14A5F9E0}" type="slidenum">
              <a:rPr lang="es-ES"/>
              <a:pPr>
                <a:defRPr/>
              </a:pPr>
              <a:t>‹Nº›</a:t>
            </a:fld>
            <a:endParaRPr lang="es-ES"/>
          </a:p>
        </p:txBody>
      </p:sp>
    </p:spTree>
    <p:extLst>
      <p:ext uri="{BB962C8B-B14F-4D97-AF65-F5344CB8AC3E}">
        <p14:creationId xmlns:p14="http://schemas.microsoft.com/office/powerpoint/2010/main" val="2014599491"/>
      </p:ext>
    </p:extLst>
  </p:cSld>
  <p:clrMap bg1="lt1" tx1="dk1" bg2="lt2" tx2="dk2" accent1="accent1" accent2="accent2" accent3="accent3" accent4="accent4" accent5="accent5" accent6="accent6" hlink="hlink" folHlink="folHlink"/>
  <p:sldLayoutIdLst>
    <p:sldLayoutId id="2147486089" r:id="rId1"/>
    <p:sldLayoutId id="2147486090" r:id="rId2"/>
    <p:sldLayoutId id="2147486091" r:id="rId3"/>
    <p:sldLayoutId id="2147486092" r:id="rId4"/>
    <p:sldLayoutId id="2147486093" r:id="rId5"/>
    <p:sldLayoutId id="2147486094" r:id="rId6"/>
    <p:sldLayoutId id="2147486095" r:id="rId7"/>
    <p:sldLayoutId id="2147486096" r:id="rId8"/>
    <p:sldLayoutId id="2147486097" r:id="rId9"/>
    <p:sldLayoutId id="2147486098" r:id="rId10"/>
    <p:sldLayoutId id="214748609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https://encrypted-tbn2.google.com/images?q=tbn:ANd9GcRBjz5ZwLQV5Z0aU0V2U0gkBeUbfTQ8XAPh-CBDlsqtwn-daoCn" TargetMode="External"/><Relationship Id="rId13" Type="http://schemas.openxmlformats.org/officeDocument/2006/relationships/image" Target="../media/image11.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9.jpe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http://web.educastur.princast.es/proyectos/biogeo_ov/2BCH/B5_MICRO_INM/T51_MICROBIOLOGIA/diapositivas/Diapositiva38.JPG" TargetMode="External"/><Relationship Id="rId4" Type="http://schemas.openxmlformats.org/officeDocument/2006/relationships/image" Target="../media/image4.jpeg"/><Relationship Id="rId9" Type="http://schemas.openxmlformats.org/officeDocument/2006/relationships/image" Target="../media/image8.jpeg"/><Relationship Id="rId14" Type="http://schemas.openxmlformats.org/officeDocument/2006/relationships/image" Target="../media/image1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4.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http://www.monografias.com/trabajos27/crecimiento-bacteriano/Image1248.jp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36.xml"/><Relationship Id="rId5" Type="http://schemas.openxmlformats.org/officeDocument/2006/relationships/image" Target="../media/image30.jpeg"/><Relationship Id="rId4" Type="http://schemas.openxmlformats.org/officeDocument/2006/relationships/image" Target="http://www.monografias.com/trabajos27/crecimiento-bacteriano/Image1248.jp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http://www.monografias.com/trabajos27/crecimiento-bacteriano/Image1248.jpg" TargetMode="External"/><Relationship Id="rId2" Type="http://schemas.openxmlformats.org/officeDocument/2006/relationships/image" Target="../media/image29.jpe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53.xml"/><Relationship Id="rId4" Type="http://schemas.openxmlformats.org/officeDocument/2006/relationships/image" Target="../media/image31.jpeg"/></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3 Título"/>
          <p:cNvSpPr>
            <a:spLocks noGrp="1"/>
          </p:cNvSpPr>
          <p:nvPr>
            <p:ph type="ctrTitle"/>
          </p:nvPr>
        </p:nvSpPr>
        <p:spPr>
          <a:xfrm>
            <a:off x="857250" y="0"/>
            <a:ext cx="7772400" cy="1111250"/>
          </a:xfrm>
        </p:spPr>
        <p:txBody>
          <a:bodyPr/>
          <a:lstStyle/>
          <a:p>
            <a:pPr algn="ctr" eaLnBrk="1" hangingPunct="1"/>
            <a:r>
              <a:rPr lang="es-ES" sz="3600" b="1" cap="none" dirty="0" smtClean="0"/>
              <a:t>11. </a:t>
            </a:r>
            <a:r>
              <a:rPr lang="es-ES" sz="3600" b="1" cap="none" dirty="0"/>
              <a:t>Repaso </a:t>
            </a:r>
            <a:r>
              <a:rPr lang="es-ES" sz="3600" b="1" cap="none" dirty="0" smtClean="0"/>
              <a:t>EBAU.</a:t>
            </a:r>
            <a:r>
              <a:rPr lang="es-ES" sz="3600" b="1" cap="none" dirty="0"/>
              <a:t/>
            </a:r>
            <a:br>
              <a:rPr lang="es-ES" sz="3600" b="1" cap="none" dirty="0"/>
            </a:br>
            <a:r>
              <a:rPr lang="es-ES" sz="3600" b="1" cap="none" dirty="0"/>
              <a:t>Microbiología y Biotecnología</a:t>
            </a:r>
          </a:p>
        </p:txBody>
      </p:sp>
      <p:sp>
        <p:nvSpPr>
          <p:cNvPr id="19459" name="4 Subtítulo"/>
          <p:cNvSpPr>
            <a:spLocks noGrp="1"/>
          </p:cNvSpPr>
          <p:nvPr>
            <p:ph type="subTitle" idx="1"/>
          </p:nvPr>
        </p:nvSpPr>
        <p:spPr>
          <a:xfrm>
            <a:off x="2362200" y="6049963"/>
            <a:ext cx="6705600" cy="685800"/>
          </a:xfrm>
        </p:spPr>
        <p:txBody>
          <a:bodyPr/>
          <a:lstStyle/>
          <a:p>
            <a:pPr eaLnBrk="1" hangingPunct="1"/>
            <a:r>
              <a:rPr lang="es-ES" dirty="0"/>
              <a:t>2º BCH </a:t>
            </a:r>
            <a:r>
              <a:rPr lang="es-ES" dirty="0" err="1"/>
              <a:t>Bio</a:t>
            </a:r>
            <a:endParaRPr lang="es-ES" dirty="0"/>
          </a:p>
        </p:txBody>
      </p:sp>
      <p:sp>
        <p:nvSpPr>
          <p:cNvPr id="19460" name="Text Box 8"/>
          <p:cNvSpPr txBox="1">
            <a:spLocks noChangeArrowheads="1"/>
          </p:cNvSpPr>
          <p:nvPr/>
        </p:nvSpPr>
        <p:spPr bwMode="auto">
          <a:xfrm>
            <a:off x="0" y="6021388"/>
            <a:ext cx="2274888" cy="646112"/>
          </a:xfrm>
          <a:prstGeom prst="rect">
            <a:avLst/>
          </a:prstGeom>
          <a:noFill/>
          <a:ln w="9525">
            <a:noFill/>
            <a:miter lim="800000"/>
            <a:headEnd/>
            <a:tailEnd/>
          </a:ln>
        </p:spPr>
        <p:txBody>
          <a:bodyPr wrap="none">
            <a:spAutoFit/>
          </a:bodyPr>
          <a:lstStyle/>
          <a:p>
            <a:r>
              <a:rPr lang="es-ES">
                <a:solidFill>
                  <a:srgbClr val="FFFFFF"/>
                </a:solidFill>
                <a:cs typeface="Arial" charset="0"/>
              </a:rPr>
              <a:t>Bonifacio San Millán</a:t>
            </a:r>
          </a:p>
          <a:p>
            <a:r>
              <a:rPr lang="es-ES">
                <a:solidFill>
                  <a:srgbClr val="FFFFFF"/>
                </a:solidFill>
                <a:cs typeface="Arial" charset="0"/>
              </a:rPr>
              <a:t>IES Muriedas</a:t>
            </a:r>
          </a:p>
        </p:txBody>
      </p:sp>
      <p:pic>
        <p:nvPicPr>
          <p:cNvPr id="19461" name="Picture 6" descr="C:\Documents and Settings\Administrador\Mis documentos\Mis documentos\Mis documentos 7\MATERIAS\2º BIOLOGÍA\Alumnos 2º\Modificaciones1112\13 Microbiología\imágenes\microorganismos\CLASMICROORGANISMOS.jpg"/>
          <p:cNvPicPr>
            <a:picLocks noChangeAspect="1" noChangeArrowheads="1"/>
          </p:cNvPicPr>
          <p:nvPr/>
        </p:nvPicPr>
        <p:blipFill>
          <a:blip r:embed="rId3" cstate="print"/>
          <a:srcRect/>
          <a:stretch>
            <a:fillRect/>
          </a:stretch>
        </p:blipFill>
        <p:spPr bwMode="auto">
          <a:xfrm>
            <a:off x="119171" y="1620685"/>
            <a:ext cx="1800199" cy="1890814"/>
          </a:xfrm>
          <a:prstGeom prst="rect">
            <a:avLst/>
          </a:prstGeom>
          <a:noFill/>
          <a:ln w="9525">
            <a:noFill/>
            <a:miter lim="800000"/>
            <a:headEnd/>
            <a:tailEnd/>
          </a:ln>
        </p:spPr>
      </p:pic>
      <p:pic>
        <p:nvPicPr>
          <p:cNvPr id="19462" name="Picture 7" descr="C:\Documents and Settings\Administrador\Mis documentos\Mis documentos\Mis documentos 7\MATERIAS\2º BIOLOGÍA\Alumnos 2º\Modificaciones1112\13 Microbiología\imágenes\microorganismos\vector.jpg"/>
          <p:cNvPicPr>
            <a:picLocks noChangeAspect="1" noChangeArrowheads="1"/>
          </p:cNvPicPr>
          <p:nvPr/>
        </p:nvPicPr>
        <p:blipFill>
          <a:blip r:embed="rId4" cstate="print"/>
          <a:srcRect/>
          <a:stretch>
            <a:fillRect/>
          </a:stretch>
        </p:blipFill>
        <p:spPr bwMode="auto">
          <a:xfrm>
            <a:off x="7833526" y="3049053"/>
            <a:ext cx="1234274" cy="2858526"/>
          </a:xfrm>
          <a:prstGeom prst="rect">
            <a:avLst/>
          </a:prstGeom>
          <a:noFill/>
          <a:ln w="9525">
            <a:noFill/>
            <a:miter lim="800000"/>
            <a:headEnd/>
            <a:tailEnd/>
          </a:ln>
        </p:spPr>
      </p:pic>
      <p:pic>
        <p:nvPicPr>
          <p:cNvPr id="2052" name="Picture 4" descr="https://upload.wikimedia.org/wikipedia/commons/2/20/HI-viri%C3%B3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15163" y="3662354"/>
            <a:ext cx="904571" cy="761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6" cstate="print"/>
          <a:srcRect l="65818" t="4851" r="11592" b="69949"/>
          <a:stretch>
            <a:fillRect/>
          </a:stretch>
        </p:blipFill>
        <p:spPr bwMode="auto">
          <a:xfrm>
            <a:off x="3238345" y="3660267"/>
            <a:ext cx="915085" cy="757312"/>
          </a:xfrm>
          <a:prstGeom prst="rect">
            <a:avLst/>
          </a:prstGeom>
          <a:noFill/>
          <a:ln w="9525">
            <a:noFill/>
            <a:miter lim="800000"/>
            <a:headEnd/>
            <a:tailEnd/>
          </a:ln>
        </p:spPr>
      </p:pic>
      <p:pic>
        <p:nvPicPr>
          <p:cNvPr id="10" name="Picture 7" descr="https://encrypted-tbn2.google.com/images?q=tbn:ANd9GcRBjz5ZwLQV5Z0aU0V2U0gkBeUbfTQ8XAPh-CBDlsqtwn-daoCn"/>
          <p:cNvPicPr>
            <a:picLocks noChangeAspect="1" noChangeArrowheads="1"/>
          </p:cNvPicPr>
          <p:nvPr/>
        </p:nvPicPr>
        <p:blipFill>
          <a:blip r:embed="rId7" r:link="rId8" cstate="print"/>
          <a:srcRect/>
          <a:stretch>
            <a:fillRect/>
          </a:stretch>
        </p:blipFill>
        <p:spPr bwMode="auto">
          <a:xfrm>
            <a:off x="3284425" y="1614923"/>
            <a:ext cx="893058" cy="941276"/>
          </a:xfrm>
          <a:prstGeom prst="rect">
            <a:avLst/>
          </a:prstGeom>
          <a:noFill/>
          <a:ln w="9525">
            <a:noFill/>
            <a:miter lim="800000"/>
            <a:headEnd/>
            <a:tailEnd/>
          </a:ln>
        </p:spPr>
      </p:pic>
      <p:pic>
        <p:nvPicPr>
          <p:cNvPr id="12" name="Picture 2" descr="http://web.educastur.princast.es/proyectos/biogeo_ov/2BCH/B5_MICRO_INM/T51_MICROBIOLOGIA/diapositivas/Diapositiva38.JPG"/>
          <p:cNvPicPr>
            <a:picLocks noChangeAspect="1" noChangeArrowheads="1"/>
          </p:cNvPicPr>
          <p:nvPr/>
        </p:nvPicPr>
        <p:blipFill>
          <a:blip r:embed="rId9" r:link="rId10" cstate="print"/>
          <a:srcRect l="4024" t="6145" r="5228" b="10498"/>
          <a:stretch>
            <a:fillRect/>
          </a:stretch>
        </p:blipFill>
        <p:spPr bwMode="auto">
          <a:xfrm>
            <a:off x="128015" y="3559164"/>
            <a:ext cx="1669661" cy="1150531"/>
          </a:xfrm>
          <a:prstGeom prst="rect">
            <a:avLst/>
          </a:prstGeom>
          <a:noFill/>
          <a:ln w="9525">
            <a:noFill/>
            <a:miter lim="800000"/>
            <a:headEnd/>
            <a:tailEnd/>
          </a:ln>
        </p:spPr>
      </p:pic>
      <p:pic>
        <p:nvPicPr>
          <p:cNvPr id="2054" name="Picture 6" descr="Alta cobertura de vacunación evitó propagación de sarampión y paperas este  añ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6198" t="152" r="22249" b="-152"/>
          <a:stretch/>
        </p:blipFill>
        <p:spPr bwMode="auto">
          <a:xfrm>
            <a:off x="6518028" y="3660267"/>
            <a:ext cx="1242193" cy="10562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s metabolitos, factores reguladores del metabolismo y la sensibilidad a  la insulina - Finut - Fundación Iberoamericana de Nutrició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31118" y="4825957"/>
            <a:ext cx="2157803" cy="107258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13"/>
          <a:stretch>
            <a:fillRect/>
          </a:stretch>
        </p:blipFill>
        <p:spPr>
          <a:xfrm>
            <a:off x="4398020" y="1655285"/>
            <a:ext cx="1817022" cy="1533283"/>
          </a:xfrm>
          <a:prstGeom prst="rect">
            <a:avLst/>
          </a:prstGeom>
          <a:ln w="38100">
            <a:solidFill>
              <a:srgbClr val="0070C0"/>
            </a:solidFill>
          </a:ln>
        </p:spPr>
        <p:style>
          <a:lnRef idx="2">
            <a:schemeClr val="dk1"/>
          </a:lnRef>
          <a:fillRef idx="1">
            <a:schemeClr val="lt1"/>
          </a:fillRef>
          <a:effectRef idx="0">
            <a:schemeClr val="dk1"/>
          </a:effectRef>
          <a:fontRef idx="minor">
            <a:schemeClr val="dk1"/>
          </a:fontRef>
        </p:style>
      </p:pic>
      <p:sp>
        <p:nvSpPr>
          <p:cNvPr id="3" name="CuadroTexto 2"/>
          <p:cNvSpPr txBox="1"/>
          <p:nvPr/>
        </p:nvSpPr>
        <p:spPr>
          <a:xfrm>
            <a:off x="2340410" y="4531870"/>
            <a:ext cx="1800199" cy="369332"/>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t>Taxonomía (20)</a:t>
            </a:r>
          </a:p>
        </p:txBody>
      </p:sp>
      <p:sp>
        <p:nvSpPr>
          <p:cNvPr id="18" name="CuadroTexto 17"/>
          <p:cNvSpPr txBox="1"/>
          <p:nvPr/>
        </p:nvSpPr>
        <p:spPr>
          <a:xfrm>
            <a:off x="4436912" y="3301601"/>
            <a:ext cx="1800199"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t>Biotecnología tradicional (4)</a:t>
            </a:r>
          </a:p>
        </p:txBody>
      </p:sp>
      <p:sp>
        <p:nvSpPr>
          <p:cNvPr id="19" name="CuadroTexto 18"/>
          <p:cNvSpPr txBox="1"/>
          <p:nvPr/>
        </p:nvSpPr>
        <p:spPr>
          <a:xfrm>
            <a:off x="6910042" y="1909868"/>
            <a:ext cx="2157758"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t>Biotecnología moderna: IG (14)</a:t>
            </a:r>
          </a:p>
        </p:txBody>
      </p:sp>
      <p:cxnSp>
        <p:nvCxnSpPr>
          <p:cNvPr id="5" name="Conector recto 4"/>
          <p:cNvCxnSpPr/>
          <p:nvPr/>
        </p:nvCxnSpPr>
        <p:spPr>
          <a:xfrm>
            <a:off x="4283968" y="1556792"/>
            <a:ext cx="0" cy="4464596"/>
          </a:xfrm>
          <a:prstGeom prst="line">
            <a:avLst/>
          </a:prstGeom>
          <a:ln w="76200">
            <a:solidFill>
              <a:srgbClr val="FF3300"/>
            </a:solidFill>
          </a:ln>
        </p:spPr>
        <p:style>
          <a:lnRef idx="1">
            <a:schemeClr val="accent1"/>
          </a:lnRef>
          <a:fillRef idx="0">
            <a:schemeClr val="accent1"/>
          </a:fillRef>
          <a:effectRef idx="0">
            <a:schemeClr val="accent1"/>
          </a:effectRef>
          <a:fontRef idx="minor">
            <a:schemeClr val="tx1"/>
          </a:fontRef>
        </p:style>
      </p:cxnSp>
      <p:pic>
        <p:nvPicPr>
          <p:cNvPr id="2060" name="Picture 12" descr="Microorganismos: clasificación, características y ejemplos"/>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01669" y="5213409"/>
            <a:ext cx="1305020" cy="652510"/>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943845" y="5479165"/>
            <a:ext cx="1800199" cy="369332"/>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t>Cultivo (6)</a:t>
            </a:r>
          </a:p>
        </p:txBody>
      </p:sp>
      <p:sp>
        <p:nvSpPr>
          <p:cNvPr id="21" name="CuadroTexto 20"/>
          <p:cNvSpPr txBox="1"/>
          <p:nvPr/>
        </p:nvSpPr>
        <p:spPr>
          <a:xfrm>
            <a:off x="4106689" y="6080292"/>
            <a:ext cx="5037311" cy="646331"/>
          </a:xfrm>
          <a:prstGeom prst="rect">
            <a:avLst/>
          </a:prstGeom>
          <a:solidFill>
            <a:srgbClr val="002060"/>
          </a:solid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s-ES" sz="1200" dirty="0">
                <a:solidFill>
                  <a:srgbClr val="FFC000"/>
                </a:solidFill>
                <a:effectLst>
                  <a:outerShdw blurRad="38100" dist="38100" dir="2700000" algn="tl">
                    <a:srgbClr val="000000">
                      <a:alpha val="43137"/>
                    </a:srgbClr>
                  </a:outerShdw>
                </a:effectLst>
              </a:rPr>
              <a:t>Nº de cuestiones caídas en la EBAU:</a:t>
            </a:r>
          </a:p>
          <a:p>
            <a:r>
              <a:rPr lang="es-ES" sz="1200" dirty="0">
                <a:solidFill>
                  <a:srgbClr val="FFC000"/>
                </a:solidFill>
                <a:effectLst>
                  <a:outerShdw blurRad="38100" dist="38100" dir="2700000" algn="tl">
                    <a:srgbClr val="000000">
                      <a:alpha val="43137"/>
                    </a:srgbClr>
                  </a:outerShdw>
                </a:effectLst>
              </a:rPr>
              <a:t>Taxonomía (20: 7 de virus), Cultivo de </a:t>
            </a:r>
            <a:r>
              <a:rPr lang="es-ES" sz="1200" dirty="0" err="1">
                <a:solidFill>
                  <a:srgbClr val="FFC000"/>
                </a:solidFill>
                <a:effectLst>
                  <a:outerShdw blurRad="38100" dist="38100" dir="2700000" algn="tl">
                    <a:srgbClr val="000000">
                      <a:alpha val="43137"/>
                    </a:srgbClr>
                  </a:outerShdw>
                </a:effectLst>
              </a:rPr>
              <a:t>mo</a:t>
            </a:r>
            <a:r>
              <a:rPr lang="es-ES" sz="1200" dirty="0">
                <a:solidFill>
                  <a:srgbClr val="FFC000"/>
                </a:solidFill>
                <a:effectLst>
                  <a:outerShdw blurRad="38100" dist="38100" dir="2700000" algn="tl">
                    <a:srgbClr val="000000">
                      <a:alpha val="43137"/>
                    </a:srgbClr>
                  </a:outerShdw>
                </a:effectLst>
              </a:rPr>
              <a:t> (6), Biotecnología tradicional (4), Biotecnología moderna (14: 12 sobre transgénicos e insulina, 1 Ab ,1 vacunas)</a:t>
            </a:r>
          </a:p>
        </p:txBody>
      </p:sp>
      <p:pic>
        <p:nvPicPr>
          <p:cNvPr id="4" name="Imagen 3"/>
          <p:cNvPicPr>
            <a:picLocks noChangeAspect="1"/>
          </p:cNvPicPr>
          <p:nvPr/>
        </p:nvPicPr>
        <p:blipFill>
          <a:blip r:embed="rId15"/>
          <a:stretch>
            <a:fillRect/>
          </a:stretch>
        </p:blipFill>
        <p:spPr>
          <a:xfrm>
            <a:off x="2445892" y="2597509"/>
            <a:ext cx="1724025" cy="9620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
          <p:cNvSpPr>
            <a:spLocks noChangeArrowheads="1"/>
          </p:cNvSpPr>
          <p:nvPr/>
        </p:nvSpPr>
        <p:spPr bwMode="auto">
          <a:xfrm>
            <a:off x="179512" y="44043"/>
            <a:ext cx="8784976"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Defina </a:t>
            </a:r>
            <a:r>
              <a:rPr kumimoji="0" lang="es-E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los siguientes términos. Nutrición heterótrofa, simbiosis, autótrofo </a:t>
            </a:r>
            <a:r>
              <a:rPr kumimoji="0" lang="es-ES" sz="1600" b="0" i="0" u="none" strike="noStrike" cap="none" normalizeH="0" baseline="0" dirty="0" err="1">
                <a:ln>
                  <a:noFill/>
                </a:ln>
                <a:solidFill>
                  <a:schemeClr val="tx1"/>
                </a:solidFill>
                <a:effectLst/>
                <a:latin typeface="Calibri" pitchFamily="34" charset="0"/>
                <a:ea typeface="Times New Roman" pitchFamily="18" charset="0"/>
                <a:cs typeface="Calibri" pitchFamily="34" charset="0"/>
              </a:rPr>
              <a:t>quimiosintético</a:t>
            </a:r>
            <a:r>
              <a:rPr kumimoji="0" lang="es-E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 Dibuje un hongo, una bacteria y un protozoo (ameba) señalando sus estructuras más relevantes e indicando las principales diferencias entre ellos. Asigne tipos de nutrición posibles en cada uno de los tipos célula</a:t>
            </a:r>
            <a:r>
              <a:rPr kumimoji="0" lang="es-E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t>
            </a:r>
            <a:endParaRPr lang="es-ES_tradnl" sz="1600" dirty="0">
              <a:latin typeface="Comic Sans MS" pitchFamily="66" charset="0"/>
              <a:ea typeface="Times New Roman" pitchFamily="18" charset="0"/>
              <a:cs typeface="Arial" pitchFamily="34" charset="0"/>
            </a:endParaRPr>
          </a:p>
        </p:txBody>
      </p:sp>
      <p:sp>
        <p:nvSpPr>
          <p:cNvPr id="2" name="Rectángulo 1"/>
          <p:cNvSpPr/>
          <p:nvPr/>
        </p:nvSpPr>
        <p:spPr>
          <a:xfrm>
            <a:off x="107504" y="875040"/>
            <a:ext cx="8928992" cy="6001643"/>
          </a:xfrm>
          <a:prstGeom prst="rect">
            <a:avLst/>
          </a:prstGeom>
        </p:spPr>
        <p:txBody>
          <a:bodyPr wrap="square">
            <a:spAutoFit/>
          </a:bodyPr>
          <a:lstStyle/>
          <a:p>
            <a:pPr marL="742950" lvl="1" indent="-285750" eaLnBrk="0" hangingPunct="0">
              <a:buFont typeface="Courier New" panose="02070309020205020404" pitchFamily="49" charset="0"/>
              <a:buChar char="o"/>
            </a:pPr>
            <a:r>
              <a:rPr lang="es-ES_tradnl" sz="1600" b="1" dirty="0">
                <a:solidFill>
                  <a:srgbClr val="7030A0"/>
                </a:solidFill>
                <a:latin typeface="Comic Sans MS" pitchFamily="66" charset="0"/>
                <a:ea typeface="Times New Roman" pitchFamily="18" charset="0"/>
                <a:cs typeface="Arial" pitchFamily="34" charset="0"/>
              </a:rPr>
              <a:t>Nutrición Heterótrofa: </a:t>
            </a:r>
            <a:r>
              <a:rPr lang="es-ES_tradnl" sz="1600" i="1" dirty="0">
                <a:latin typeface="Comic Sans MS" pitchFamily="66" charset="0"/>
                <a:ea typeface="Times New Roman" pitchFamily="18" charset="0"/>
                <a:cs typeface="Arial" pitchFamily="34" charset="0"/>
              </a:rPr>
              <a:t>Tipo de nutrición que caracteriza a aquellos organismos que utilizan moléculas orgánicas como fuente de C. No fijación de CO</a:t>
            </a:r>
            <a:r>
              <a:rPr lang="es-ES_tradnl" sz="1600" i="1" baseline="-30000" dirty="0">
                <a:latin typeface="Comic Sans MS" pitchFamily="66" charset="0"/>
                <a:ea typeface="Times New Roman" pitchFamily="18" charset="0"/>
                <a:cs typeface="Arial" pitchFamily="34" charset="0"/>
              </a:rPr>
              <a:t>2</a:t>
            </a:r>
            <a:r>
              <a:rPr lang="es-ES_tradnl" sz="1600" i="1" dirty="0">
                <a:latin typeface="Comic Sans MS" pitchFamily="66" charset="0"/>
                <a:ea typeface="Times New Roman" pitchFamily="18" charset="0"/>
                <a:cs typeface="Arial" pitchFamily="34" charset="0"/>
              </a:rPr>
              <a:t> .</a:t>
            </a:r>
            <a:endParaRPr lang="es-ES" sz="1600" i="1" dirty="0">
              <a:latin typeface="Arial" pitchFamily="34" charset="0"/>
              <a:cs typeface="Arial" pitchFamily="34" charset="0"/>
            </a:endParaRPr>
          </a:p>
          <a:p>
            <a:pPr marL="285750" lvl="0" indent="-285750" eaLnBrk="0" hangingPunct="0">
              <a:buFont typeface="Courier New" panose="02070309020205020404" pitchFamily="49" charset="0"/>
              <a:buChar char="o"/>
            </a:pPr>
            <a:endParaRPr lang="es-ES_tradnl" sz="1600" dirty="0">
              <a:solidFill>
                <a:srgbClr val="FF0000"/>
              </a:solidFill>
              <a:latin typeface="Comic Sans MS" pitchFamily="66" charset="0"/>
              <a:ea typeface="Times New Roman" pitchFamily="18" charset="0"/>
              <a:cs typeface="Arial" pitchFamily="34" charset="0"/>
            </a:endParaRPr>
          </a:p>
          <a:p>
            <a:pPr marL="742950" lvl="1" indent="-285750" eaLnBrk="0" hangingPunct="0">
              <a:buFont typeface="Courier New" panose="02070309020205020404" pitchFamily="49" charset="0"/>
              <a:buChar char="o"/>
            </a:pPr>
            <a:r>
              <a:rPr lang="es-ES_tradnl" sz="1600" b="1" dirty="0">
                <a:solidFill>
                  <a:srgbClr val="7030A0"/>
                </a:solidFill>
                <a:latin typeface="Comic Sans MS" pitchFamily="66" charset="0"/>
                <a:ea typeface="Times New Roman" pitchFamily="18" charset="0"/>
                <a:cs typeface="Arial" pitchFamily="34" charset="0"/>
              </a:rPr>
              <a:t>Simbiosis:</a:t>
            </a:r>
            <a:r>
              <a:rPr lang="es-ES_tradnl" sz="1600" dirty="0">
                <a:solidFill>
                  <a:srgbClr val="FF0000"/>
                </a:solidFill>
                <a:latin typeface="Comic Sans MS" pitchFamily="66" charset="0"/>
                <a:ea typeface="Times New Roman" pitchFamily="18" charset="0"/>
                <a:cs typeface="Arial" pitchFamily="34" charset="0"/>
              </a:rPr>
              <a:t> </a:t>
            </a:r>
            <a:r>
              <a:rPr lang="es-ES_tradnl" sz="1600" i="1" dirty="0">
                <a:latin typeface="Comic Sans MS" pitchFamily="66" charset="0"/>
                <a:ea typeface="Times New Roman" pitchFamily="18" charset="0"/>
                <a:cs typeface="Arial" pitchFamily="34" charset="0"/>
              </a:rPr>
              <a:t>Mutualismo obligado (+,+) Relación </a:t>
            </a:r>
            <a:r>
              <a:rPr lang="es-ES_tradnl" sz="1600" i="1" dirty="0" err="1">
                <a:latin typeface="Comic Sans MS" pitchFamily="66" charset="0"/>
                <a:ea typeface="Times New Roman" pitchFamily="18" charset="0"/>
                <a:cs typeface="Arial" pitchFamily="34" charset="0"/>
              </a:rPr>
              <a:t>interespecífica</a:t>
            </a:r>
            <a:r>
              <a:rPr lang="es-ES_tradnl" sz="1600" i="1" dirty="0">
                <a:latin typeface="Comic Sans MS" pitchFamily="66" charset="0"/>
                <a:ea typeface="Times New Roman" pitchFamily="18" charset="0"/>
                <a:cs typeface="Arial" pitchFamily="34" charset="0"/>
              </a:rPr>
              <a:t> donde ambas especies salen beneficiadas.</a:t>
            </a:r>
            <a:endParaRPr lang="es-ES" sz="1600" i="1" dirty="0">
              <a:latin typeface="Arial" pitchFamily="34" charset="0"/>
              <a:cs typeface="Arial" pitchFamily="34" charset="0"/>
            </a:endParaRPr>
          </a:p>
          <a:p>
            <a:pPr marL="285750" lvl="0" indent="-285750" eaLnBrk="0" hangingPunct="0">
              <a:buFont typeface="Courier New" panose="02070309020205020404" pitchFamily="49" charset="0"/>
              <a:buChar char="o"/>
            </a:pPr>
            <a:endParaRPr lang="es-ES_tradnl" sz="1600" dirty="0">
              <a:solidFill>
                <a:srgbClr val="FF0000"/>
              </a:solidFill>
              <a:latin typeface="Comic Sans MS" pitchFamily="66" charset="0"/>
              <a:ea typeface="Times New Roman" pitchFamily="18" charset="0"/>
              <a:cs typeface="Arial" pitchFamily="34" charset="0"/>
            </a:endParaRPr>
          </a:p>
          <a:p>
            <a:pPr marL="742950" lvl="1" indent="-285750" eaLnBrk="0" hangingPunct="0">
              <a:buFont typeface="Courier New" panose="02070309020205020404" pitchFamily="49" charset="0"/>
              <a:buChar char="o"/>
            </a:pPr>
            <a:r>
              <a:rPr lang="es-ES_tradnl" sz="1600" b="1" dirty="0">
                <a:solidFill>
                  <a:srgbClr val="7030A0"/>
                </a:solidFill>
                <a:latin typeface="Comic Sans MS" pitchFamily="66" charset="0"/>
                <a:ea typeface="Times New Roman" pitchFamily="18" charset="0"/>
                <a:cs typeface="Arial" pitchFamily="34" charset="0"/>
              </a:rPr>
              <a:t>Autótrofo:</a:t>
            </a:r>
            <a:r>
              <a:rPr lang="es-ES_tradnl" sz="1600" dirty="0">
                <a:solidFill>
                  <a:srgbClr val="FF0000"/>
                </a:solidFill>
                <a:latin typeface="Comic Sans MS" pitchFamily="66" charset="0"/>
                <a:ea typeface="Times New Roman" pitchFamily="18" charset="0"/>
                <a:cs typeface="Arial" pitchFamily="34" charset="0"/>
              </a:rPr>
              <a:t> </a:t>
            </a:r>
            <a:r>
              <a:rPr lang="es-ES_tradnl" sz="1600" i="1" dirty="0">
                <a:latin typeface="Comic Sans MS" pitchFamily="66" charset="0"/>
                <a:ea typeface="Times New Roman" pitchFamily="18" charset="0"/>
                <a:cs typeface="Arial" pitchFamily="34" charset="0"/>
              </a:rPr>
              <a:t>Organismo capaz de sintetizar materia orgánica a partir de materia inorgánica (capaz de fijar C a partir de CO</a:t>
            </a:r>
            <a:r>
              <a:rPr lang="es-ES_tradnl" sz="1600" i="1" baseline="-30000" dirty="0">
                <a:latin typeface="Comic Sans MS" pitchFamily="66" charset="0"/>
                <a:ea typeface="Times New Roman" pitchFamily="18" charset="0"/>
                <a:cs typeface="Arial" pitchFamily="34" charset="0"/>
              </a:rPr>
              <a:t>2</a:t>
            </a:r>
            <a:r>
              <a:rPr lang="es-ES_tradnl" sz="1600" i="1" dirty="0">
                <a:latin typeface="Comic Sans MS" pitchFamily="66" charset="0"/>
                <a:ea typeface="Times New Roman" pitchFamily="18" charset="0"/>
                <a:cs typeface="Arial" pitchFamily="34" charset="0"/>
              </a:rPr>
              <a:t>).</a:t>
            </a:r>
          </a:p>
          <a:p>
            <a:pPr marL="285750" lvl="0" indent="-285750" eaLnBrk="0" hangingPunct="0">
              <a:buFont typeface="Courier New" panose="02070309020205020404" pitchFamily="49" charset="0"/>
              <a:buChar char="o"/>
            </a:pPr>
            <a:endParaRPr lang="es-ES" sz="1600" dirty="0">
              <a:solidFill>
                <a:srgbClr val="FF0000"/>
              </a:solidFill>
              <a:latin typeface="Arial" pitchFamily="34" charset="0"/>
              <a:cs typeface="Arial" pitchFamily="34" charset="0"/>
            </a:endParaRPr>
          </a:p>
          <a:p>
            <a:pPr marL="742950" lvl="1" indent="-285750" eaLnBrk="0" hangingPunct="0">
              <a:buFont typeface="Courier New" panose="02070309020205020404" pitchFamily="49" charset="0"/>
              <a:buChar char="o"/>
            </a:pPr>
            <a:r>
              <a:rPr lang="es-ES_tradnl" sz="1600" b="1" dirty="0" err="1">
                <a:solidFill>
                  <a:srgbClr val="7030A0"/>
                </a:solidFill>
                <a:latin typeface="Comic Sans MS" pitchFamily="66" charset="0"/>
                <a:ea typeface="Times New Roman" pitchFamily="18" charset="0"/>
                <a:cs typeface="Arial" pitchFamily="34" charset="0"/>
              </a:rPr>
              <a:t>Quimiosintético</a:t>
            </a:r>
            <a:r>
              <a:rPr lang="es-ES_tradnl" sz="1600" b="1" dirty="0">
                <a:solidFill>
                  <a:srgbClr val="7030A0"/>
                </a:solidFill>
                <a:latin typeface="Comic Sans MS" pitchFamily="66" charset="0"/>
                <a:ea typeface="Times New Roman" pitchFamily="18" charset="0"/>
                <a:cs typeface="Arial" pitchFamily="34" charset="0"/>
              </a:rPr>
              <a:t>:</a:t>
            </a:r>
            <a:r>
              <a:rPr lang="es-ES_tradnl" sz="1600" dirty="0">
                <a:solidFill>
                  <a:srgbClr val="FF0000"/>
                </a:solidFill>
                <a:latin typeface="Comic Sans MS" pitchFamily="66" charset="0"/>
                <a:ea typeface="Times New Roman" pitchFamily="18" charset="0"/>
                <a:cs typeface="Arial" pitchFamily="34" charset="0"/>
              </a:rPr>
              <a:t> </a:t>
            </a:r>
            <a:r>
              <a:rPr lang="es-ES_tradnl" sz="1600" i="1" dirty="0">
                <a:latin typeface="Comic Sans MS" pitchFamily="66" charset="0"/>
                <a:ea typeface="Times New Roman" pitchFamily="18" charset="0"/>
                <a:cs typeface="Arial" pitchFamily="34" charset="0"/>
              </a:rPr>
              <a:t>Organismo capaz de sintetizar MO a partir de MI (capaz de fijar C a partir de CO</a:t>
            </a:r>
            <a:r>
              <a:rPr lang="es-ES_tradnl" sz="1600" i="1" baseline="-30000" dirty="0">
                <a:latin typeface="Comic Sans MS" pitchFamily="66" charset="0"/>
                <a:ea typeface="Times New Roman" pitchFamily="18" charset="0"/>
                <a:cs typeface="Arial" pitchFamily="34" charset="0"/>
              </a:rPr>
              <a:t>2</a:t>
            </a:r>
            <a:r>
              <a:rPr lang="es-ES_tradnl" sz="1600" i="1" dirty="0">
                <a:latin typeface="Comic Sans MS" pitchFamily="66" charset="0"/>
                <a:ea typeface="Times New Roman" pitchFamily="18" charset="0"/>
                <a:cs typeface="Arial" pitchFamily="34" charset="0"/>
              </a:rPr>
              <a:t>), utilizando para ello la energía desprendida en la oxidación de moléculas inorgánicas. Por </a:t>
            </a:r>
            <a:r>
              <a:rPr lang="es-ES_tradnl" sz="1600" i="1" dirty="0" err="1">
                <a:latin typeface="Comic Sans MS" pitchFamily="66" charset="0"/>
                <a:ea typeface="Times New Roman" pitchFamily="18" charset="0"/>
                <a:cs typeface="Arial" pitchFamily="34" charset="0"/>
              </a:rPr>
              <a:t>fosforilación</a:t>
            </a:r>
            <a:r>
              <a:rPr lang="es-ES_tradnl" sz="1600" i="1" dirty="0">
                <a:latin typeface="Comic Sans MS" pitchFamily="66" charset="0"/>
                <a:ea typeface="Times New Roman" pitchFamily="18" charset="0"/>
                <a:cs typeface="Arial" pitchFamily="34" charset="0"/>
              </a:rPr>
              <a:t> oxidativa.</a:t>
            </a:r>
            <a:endParaRPr lang="es-ES" sz="1600" i="1" dirty="0">
              <a:latin typeface="Arial" pitchFamily="34" charset="0"/>
              <a:cs typeface="Arial" pitchFamily="34" charset="0"/>
            </a:endParaRPr>
          </a:p>
          <a:p>
            <a:pPr lvl="0" algn="just" eaLnBrk="0" hangingPunct="0"/>
            <a:endParaRPr lang="es-ES_tradnl" sz="1600" dirty="0">
              <a:solidFill>
                <a:srgbClr val="FF0000"/>
              </a:solidFill>
              <a:latin typeface="Comic Sans MS" pitchFamily="66" charset="0"/>
              <a:ea typeface="Times New Roman" pitchFamily="18" charset="0"/>
              <a:cs typeface="Arial" pitchFamily="34" charset="0"/>
            </a:endParaRPr>
          </a:p>
          <a:p>
            <a:pPr marL="895350" lvl="2" indent="-360363" algn="just" eaLnBrk="0" hangingPunct="0">
              <a:buFont typeface="Wingdings" pitchFamily="2" charset="2"/>
              <a:buChar char="ü"/>
            </a:pPr>
            <a:r>
              <a:rPr lang="es-ES_tradnl" sz="1600" dirty="0">
                <a:latin typeface="Comic Sans MS" pitchFamily="66" charset="0"/>
                <a:ea typeface="Times New Roman" pitchFamily="18" charset="0"/>
                <a:cs typeface="Arial" pitchFamily="34" charset="0"/>
              </a:rPr>
              <a:t>Dibujo Ameba: </a:t>
            </a:r>
            <a:r>
              <a:rPr lang="es-ES_tradnl" sz="1600" dirty="0">
                <a:solidFill>
                  <a:srgbClr val="FF0000"/>
                </a:solidFill>
                <a:latin typeface="Comic Sans MS" pitchFamily="66" charset="0"/>
                <a:ea typeface="Times New Roman" pitchFamily="18" charset="0"/>
                <a:cs typeface="Arial" pitchFamily="34" charset="0"/>
              </a:rPr>
              <a:t>dibujo célula eucariota animal con membrana emitiendo </a:t>
            </a:r>
            <a:r>
              <a:rPr lang="es-ES_tradnl" sz="1600" dirty="0">
                <a:solidFill>
                  <a:srgbClr val="7030A0"/>
                </a:solidFill>
                <a:latin typeface="Comic Sans MS" pitchFamily="66" charset="0"/>
                <a:ea typeface="Times New Roman" pitchFamily="18" charset="0"/>
                <a:cs typeface="Arial" pitchFamily="34" charset="0"/>
              </a:rPr>
              <a:t>pseudópodos.</a:t>
            </a:r>
            <a:endParaRPr lang="es-ES" sz="1600" dirty="0">
              <a:solidFill>
                <a:srgbClr val="7030A0"/>
              </a:solidFill>
              <a:latin typeface="Arial" pitchFamily="34" charset="0"/>
              <a:cs typeface="Arial" pitchFamily="34" charset="0"/>
            </a:endParaRPr>
          </a:p>
          <a:p>
            <a:pPr marL="895350" lvl="2" indent="-360363" algn="just" eaLnBrk="0" hangingPunct="0">
              <a:buFont typeface="Wingdings" pitchFamily="2" charset="2"/>
              <a:buChar char="ü"/>
            </a:pPr>
            <a:r>
              <a:rPr lang="es-ES_tradnl" sz="1600" dirty="0">
                <a:latin typeface="Comic Sans MS" pitchFamily="66" charset="0"/>
                <a:ea typeface="Times New Roman" pitchFamily="18" charset="0"/>
                <a:cs typeface="Arial" pitchFamily="34" charset="0"/>
              </a:rPr>
              <a:t>Dibujo Hongo:</a:t>
            </a:r>
            <a:r>
              <a:rPr lang="es-ES_tradnl" sz="1600" dirty="0">
                <a:solidFill>
                  <a:srgbClr val="FF0000"/>
                </a:solidFill>
                <a:latin typeface="Comic Sans MS" pitchFamily="66" charset="0"/>
                <a:ea typeface="Times New Roman" pitchFamily="18" charset="0"/>
                <a:cs typeface="Arial" pitchFamily="34" charset="0"/>
              </a:rPr>
              <a:t> Dibujo de micelio con cuerpo fructífero (moho) + dibujo de célula  	animal con </a:t>
            </a:r>
            <a:r>
              <a:rPr lang="es-ES_tradnl" sz="1600" dirty="0">
                <a:solidFill>
                  <a:srgbClr val="7030A0"/>
                </a:solidFill>
                <a:latin typeface="Comic Sans MS" pitchFamily="66" charset="0"/>
                <a:ea typeface="Times New Roman" pitchFamily="18" charset="0"/>
                <a:cs typeface="Arial" pitchFamily="34" charset="0"/>
              </a:rPr>
              <a:t>pared celular </a:t>
            </a:r>
            <a:r>
              <a:rPr lang="es-ES_tradnl" sz="1600" dirty="0">
                <a:solidFill>
                  <a:srgbClr val="FF0000"/>
                </a:solidFill>
                <a:latin typeface="Comic Sans MS" pitchFamily="66" charset="0"/>
                <a:ea typeface="Times New Roman" pitchFamily="18" charset="0"/>
                <a:cs typeface="Arial" pitchFamily="34" charset="0"/>
              </a:rPr>
              <a:t>(levadura)</a:t>
            </a:r>
            <a:endParaRPr lang="es-ES" sz="1600" dirty="0">
              <a:solidFill>
                <a:srgbClr val="FF0000"/>
              </a:solidFill>
              <a:latin typeface="Arial" pitchFamily="34" charset="0"/>
              <a:cs typeface="Arial" pitchFamily="34" charset="0"/>
            </a:endParaRPr>
          </a:p>
          <a:p>
            <a:pPr marL="895350" lvl="2" indent="-360363" algn="just" eaLnBrk="0" hangingPunct="0">
              <a:buFont typeface="Wingdings" pitchFamily="2" charset="2"/>
              <a:buChar char="ü"/>
            </a:pPr>
            <a:r>
              <a:rPr lang="es-ES_tradnl" sz="1600" dirty="0">
                <a:latin typeface="Comic Sans MS" pitchFamily="66" charset="0"/>
                <a:ea typeface="Times New Roman" pitchFamily="18" charset="0"/>
                <a:cs typeface="Arial" pitchFamily="34" charset="0"/>
              </a:rPr>
              <a:t>Dibujo bacteria:</a:t>
            </a:r>
            <a:r>
              <a:rPr lang="es-ES_tradnl" sz="1600" dirty="0">
                <a:solidFill>
                  <a:srgbClr val="FF0000"/>
                </a:solidFill>
                <a:latin typeface="Comic Sans MS" pitchFamily="66" charset="0"/>
                <a:ea typeface="Times New Roman" pitchFamily="18" charset="0"/>
                <a:cs typeface="Arial" pitchFamily="34" charset="0"/>
              </a:rPr>
              <a:t> Dibujo de célula </a:t>
            </a:r>
            <a:r>
              <a:rPr lang="es-ES_tradnl" sz="1600" dirty="0">
                <a:solidFill>
                  <a:srgbClr val="7030A0"/>
                </a:solidFill>
                <a:latin typeface="Comic Sans MS" pitchFamily="66" charset="0"/>
                <a:ea typeface="Times New Roman" pitchFamily="18" charset="0"/>
                <a:cs typeface="Arial" pitchFamily="34" charset="0"/>
              </a:rPr>
              <a:t>procariota</a:t>
            </a:r>
            <a:r>
              <a:rPr lang="es-ES_tradnl" sz="1600" dirty="0">
                <a:solidFill>
                  <a:srgbClr val="FF0000"/>
                </a:solidFill>
                <a:latin typeface="Comic Sans MS" pitchFamily="66" charset="0"/>
                <a:ea typeface="Times New Roman" pitchFamily="18" charset="0"/>
                <a:cs typeface="Arial" pitchFamily="34" charset="0"/>
              </a:rPr>
              <a:t>.</a:t>
            </a:r>
            <a:endParaRPr lang="es-ES" sz="1600" dirty="0">
              <a:solidFill>
                <a:srgbClr val="FF0000"/>
              </a:solidFill>
              <a:latin typeface="Arial" pitchFamily="34" charset="0"/>
              <a:cs typeface="Arial" pitchFamily="34" charset="0"/>
            </a:endParaRPr>
          </a:p>
          <a:p>
            <a:pPr marL="719138" lvl="0" algn="just" eaLnBrk="0" hangingPunct="0"/>
            <a:r>
              <a:rPr lang="es-ES_tradnl" sz="1600" u="sng" dirty="0">
                <a:solidFill>
                  <a:srgbClr val="7030A0"/>
                </a:solidFill>
                <a:latin typeface="Comic Sans MS" pitchFamily="66" charset="0"/>
                <a:ea typeface="Times New Roman" pitchFamily="18" charset="0"/>
                <a:cs typeface="Arial" pitchFamily="34" charset="0"/>
              </a:rPr>
              <a:t>Diferencias: </a:t>
            </a:r>
            <a:endParaRPr lang="es-ES" sz="1600" u="sng" dirty="0">
              <a:solidFill>
                <a:srgbClr val="7030A0"/>
              </a:solidFill>
              <a:latin typeface="Arial" pitchFamily="34" charset="0"/>
              <a:cs typeface="Arial" pitchFamily="34" charset="0"/>
            </a:endParaRPr>
          </a:p>
          <a:p>
            <a:pPr marL="742950" lvl="1" indent="-285750" algn="just" eaLnBrk="0" hangingPunct="0">
              <a:buFont typeface="Wingdings" panose="05000000000000000000" pitchFamily="2" charset="2"/>
              <a:buChar char="§"/>
            </a:pPr>
            <a:r>
              <a:rPr lang="es-ES_tradnl" sz="1600" dirty="0">
                <a:latin typeface="Comic Sans MS" pitchFamily="66" charset="0"/>
                <a:ea typeface="Times New Roman" pitchFamily="18" charset="0"/>
                <a:cs typeface="Arial" pitchFamily="34" charset="0"/>
              </a:rPr>
              <a:t>Hongo: </a:t>
            </a:r>
            <a:r>
              <a:rPr lang="es-ES_tradnl" sz="1600" dirty="0" smtClean="0">
                <a:solidFill>
                  <a:srgbClr val="FF0000"/>
                </a:solidFill>
                <a:latin typeface="Comic Sans MS" pitchFamily="66" charset="0"/>
                <a:ea typeface="Times New Roman" pitchFamily="18" charset="0"/>
                <a:cs typeface="Arial" pitchFamily="34" charset="0"/>
              </a:rPr>
              <a:t>Con </a:t>
            </a:r>
            <a:r>
              <a:rPr lang="es-ES_tradnl" sz="1600" dirty="0">
                <a:solidFill>
                  <a:srgbClr val="FF0000"/>
                </a:solidFill>
                <a:latin typeface="Comic Sans MS" pitchFamily="66" charset="0"/>
                <a:ea typeface="Times New Roman" pitchFamily="18" charset="0"/>
                <a:cs typeface="Arial" pitchFamily="34" charset="0"/>
              </a:rPr>
              <a:t>núcleo, membranas y </a:t>
            </a:r>
            <a:r>
              <a:rPr lang="es-ES_tradnl" sz="1600" dirty="0">
                <a:solidFill>
                  <a:srgbClr val="7030A0"/>
                </a:solidFill>
                <a:latin typeface="Comic Sans MS" pitchFamily="66" charset="0"/>
                <a:ea typeface="Times New Roman" pitchFamily="18" charset="0"/>
                <a:cs typeface="Arial" pitchFamily="34" charset="0"/>
              </a:rPr>
              <a:t>pared, sin cloroplastos</a:t>
            </a:r>
            <a:r>
              <a:rPr lang="es-ES_tradnl" sz="1600" dirty="0">
                <a:solidFill>
                  <a:srgbClr val="FF0000"/>
                </a:solidFill>
                <a:latin typeface="Comic Sans MS" pitchFamily="66" charset="0"/>
                <a:ea typeface="Times New Roman" pitchFamily="18" charset="0"/>
                <a:cs typeface="Arial" pitchFamily="34" charset="0"/>
              </a:rPr>
              <a:t>: </a:t>
            </a:r>
            <a:r>
              <a:rPr lang="es-ES_tradnl" sz="1600" dirty="0">
                <a:latin typeface="Comic Sans MS" pitchFamily="66" charset="0"/>
                <a:ea typeface="Times New Roman" pitchFamily="18" charset="0"/>
                <a:cs typeface="Arial" pitchFamily="34" charset="0"/>
              </a:rPr>
              <a:t>N. Heterótrofa x absorción. </a:t>
            </a:r>
            <a:endParaRPr lang="es-ES" sz="1600" dirty="0">
              <a:latin typeface="Arial" pitchFamily="34" charset="0"/>
              <a:cs typeface="Arial" pitchFamily="34" charset="0"/>
            </a:endParaRPr>
          </a:p>
          <a:p>
            <a:pPr marL="742950" lvl="1" indent="-285750" algn="just" eaLnBrk="0" hangingPunct="0">
              <a:buFont typeface="Wingdings" panose="05000000000000000000" pitchFamily="2" charset="2"/>
              <a:buChar char="§"/>
            </a:pPr>
            <a:r>
              <a:rPr lang="es-ES_tradnl" sz="1600" dirty="0">
                <a:latin typeface="Comic Sans MS" pitchFamily="66" charset="0"/>
                <a:ea typeface="Times New Roman" pitchFamily="18" charset="0"/>
                <a:cs typeface="Arial" pitchFamily="34" charset="0"/>
              </a:rPr>
              <a:t>Protozoo (ameba): </a:t>
            </a:r>
            <a:r>
              <a:rPr lang="es-ES_tradnl" sz="1600" dirty="0">
                <a:solidFill>
                  <a:srgbClr val="7030A0"/>
                </a:solidFill>
                <a:latin typeface="Comic Sans MS" pitchFamily="66" charset="0"/>
                <a:ea typeface="Times New Roman" pitchFamily="18" charset="0"/>
                <a:cs typeface="Arial" pitchFamily="34" charset="0"/>
              </a:rPr>
              <a:t>C. Eucariota animal</a:t>
            </a:r>
            <a:r>
              <a:rPr lang="es-ES_tradnl" sz="1600" dirty="0">
                <a:solidFill>
                  <a:srgbClr val="FF0000"/>
                </a:solidFill>
                <a:latin typeface="Comic Sans MS" pitchFamily="66" charset="0"/>
                <a:ea typeface="Times New Roman" pitchFamily="18" charset="0"/>
                <a:cs typeface="Arial" pitchFamily="34" charset="0"/>
              </a:rPr>
              <a:t>: con núcleo, con membranas, sin pared, sin cloroplastos: </a:t>
            </a:r>
            <a:r>
              <a:rPr lang="es-ES_tradnl" sz="1600" dirty="0">
                <a:latin typeface="Comic Sans MS" pitchFamily="66" charset="0"/>
                <a:ea typeface="Times New Roman" pitchFamily="18" charset="0"/>
                <a:cs typeface="Arial" pitchFamily="34" charset="0"/>
              </a:rPr>
              <a:t>N. Heterótrofa x fagocitosis </a:t>
            </a:r>
            <a:r>
              <a:rPr lang="es-ES_tradnl" sz="1600" dirty="0">
                <a:latin typeface="Comic Sans MS" pitchFamily="66" charset="0"/>
                <a:ea typeface="Times New Roman" pitchFamily="18" charset="0"/>
                <a:cs typeface="Arial" pitchFamily="34" charset="0"/>
                <a:sym typeface="Symbol" panose="05050102010706020507" pitchFamily="18" charset="2"/>
              </a:rPr>
              <a:t> </a:t>
            </a:r>
            <a:r>
              <a:rPr lang="es-ES_tradnl" sz="1600" dirty="0" err="1">
                <a:solidFill>
                  <a:srgbClr val="7030A0"/>
                </a:solidFill>
                <a:latin typeface="Comic Sans MS" pitchFamily="66" charset="0"/>
                <a:ea typeface="Times New Roman" pitchFamily="18" charset="0"/>
                <a:cs typeface="Arial" pitchFamily="34" charset="0"/>
                <a:sym typeface="Symbol" panose="05050102010706020507" pitchFamily="18" charset="2"/>
              </a:rPr>
              <a:t>pseudopodos</a:t>
            </a:r>
            <a:endParaRPr lang="es-ES" sz="1600" dirty="0">
              <a:solidFill>
                <a:srgbClr val="7030A0"/>
              </a:solidFill>
              <a:latin typeface="Arial" pitchFamily="34" charset="0"/>
              <a:cs typeface="Arial" pitchFamily="34" charset="0"/>
            </a:endParaRPr>
          </a:p>
          <a:p>
            <a:pPr marL="742950" lvl="1" indent="-285750" algn="just" eaLnBrk="0" hangingPunct="0">
              <a:buFont typeface="Wingdings" panose="05000000000000000000" pitchFamily="2" charset="2"/>
              <a:buChar char="§"/>
            </a:pPr>
            <a:r>
              <a:rPr lang="es-ES_tradnl" sz="1600" dirty="0">
                <a:latin typeface="Comic Sans MS" pitchFamily="66" charset="0"/>
                <a:ea typeface="Times New Roman" pitchFamily="18" charset="0"/>
                <a:cs typeface="Arial" pitchFamily="34" charset="0"/>
              </a:rPr>
              <a:t>Bacteria: </a:t>
            </a:r>
            <a:r>
              <a:rPr lang="es-ES_tradnl" sz="1600" dirty="0">
                <a:solidFill>
                  <a:srgbClr val="FF0000"/>
                </a:solidFill>
                <a:latin typeface="Comic Sans MS" pitchFamily="66" charset="0"/>
                <a:ea typeface="Times New Roman" pitchFamily="18" charset="0"/>
                <a:cs typeface="Arial" pitchFamily="34" charset="0"/>
              </a:rPr>
              <a:t>Sin núcleo, sin membranas internas, casi siempre </a:t>
            </a:r>
            <a:r>
              <a:rPr lang="es-ES_tradnl" sz="1600" dirty="0">
                <a:solidFill>
                  <a:srgbClr val="7030A0"/>
                </a:solidFill>
                <a:latin typeface="Comic Sans MS" pitchFamily="66" charset="0"/>
                <a:ea typeface="Times New Roman" pitchFamily="18" charset="0"/>
                <a:cs typeface="Arial" pitchFamily="34" charset="0"/>
              </a:rPr>
              <a:t>con pared</a:t>
            </a:r>
            <a:r>
              <a:rPr lang="es-ES_tradnl" sz="1600" dirty="0">
                <a:solidFill>
                  <a:srgbClr val="FF0000"/>
                </a:solidFill>
                <a:latin typeface="Comic Sans MS" pitchFamily="66" charset="0"/>
                <a:ea typeface="Times New Roman" pitchFamily="18" charset="0"/>
                <a:cs typeface="Arial" pitchFamily="34" charset="0"/>
              </a:rPr>
              <a:t>. </a:t>
            </a:r>
            <a:r>
              <a:rPr lang="es-ES_tradnl" sz="1600" dirty="0">
                <a:latin typeface="Comic Sans MS" pitchFamily="66" charset="0"/>
                <a:ea typeface="Times New Roman" pitchFamily="18" charset="0"/>
                <a:cs typeface="Arial" pitchFamily="34" charset="0"/>
              </a:rPr>
              <a:t>N. de todos los tipos posibles (todos los tipos de metabolismo)</a:t>
            </a:r>
            <a:endParaRPr lang="es-ES_tradnl" sz="1600" dirty="0">
              <a:latin typeface="Arial" pitchFamily="34" charset="0"/>
              <a:cs typeface="Arial" pitchFamily="34" charset="0"/>
            </a:endParaRPr>
          </a:p>
        </p:txBody>
      </p:sp>
    </p:spTree>
    <p:extLst>
      <p:ext uri="{BB962C8B-B14F-4D97-AF65-F5344CB8AC3E}">
        <p14:creationId xmlns:p14="http://schemas.microsoft.com/office/powerpoint/2010/main" val="113669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1" name="Imagen 29"/>
          <p:cNvPicPr>
            <a:picLocks noChangeAspect="1" noChangeArrowheads="1"/>
          </p:cNvPicPr>
          <p:nvPr/>
        </p:nvPicPr>
        <p:blipFill>
          <a:blip r:embed="rId2" cstate="print"/>
          <a:srcRect/>
          <a:stretch>
            <a:fillRect/>
          </a:stretch>
        </p:blipFill>
        <p:spPr bwMode="auto">
          <a:xfrm>
            <a:off x="418902" y="1124744"/>
            <a:ext cx="3548781" cy="3500462"/>
          </a:xfrm>
          <a:prstGeom prst="rect">
            <a:avLst/>
          </a:prstGeom>
          <a:noFill/>
        </p:spPr>
      </p:pic>
      <p:pic>
        <p:nvPicPr>
          <p:cNvPr id="140290" name="Imagen 2"/>
          <p:cNvPicPr>
            <a:picLocks noChangeAspect="1" noChangeArrowheads="1"/>
          </p:cNvPicPr>
          <p:nvPr/>
        </p:nvPicPr>
        <p:blipFill>
          <a:blip r:embed="rId3" cstate="print"/>
          <a:srcRect/>
          <a:stretch>
            <a:fillRect/>
          </a:stretch>
        </p:blipFill>
        <p:spPr bwMode="auto">
          <a:xfrm>
            <a:off x="4788025" y="3929918"/>
            <a:ext cx="4206898" cy="2577756"/>
          </a:xfrm>
          <a:prstGeom prst="rect">
            <a:avLst/>
          </a:prstGeom>
          <a:noFill/>
        </p:spPr>
      </p:pic>
      <p:sp>
        <p:nvSpPr>
          <p:cNvPr id="140292" name="Rectangle 4"/>
          <p:cNvSpPr>
            <a:spLocks noChangeArrowheads="1"/>
          </p:cNvSpPr>
          <p:nvPr/>
        </p:nvSpPr>
        <p:spPr bwMode="auto">
          <a:xfrm>
            <a:off x="395536" y="321908"/>
            <a:ext cx="9144000"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8600" algn="l" defTabSz="914400" rtl="0" eaLnBrk="1" fontAlgn="base" latinLnBrk="0" hangingPunct="1">
              <a:lnSpc>
                <a:spcPct val="100000"/>
              </a:lnSpc>
              <a:spcBef>
                <a:spcPct val="0"/>
              </a:spcBef>
              <a:spcAft>
                <a:spcPct val="0"/>
              </a:spcAft>
              <a:buClrTx/>
              <a:buSzTx/>
              <a:tabLst/>
            </a:pPr>
            <a:endParaRPr kumimoji="0" lang="es-E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sz="2400" b="0" i="0" u="none" strike="noStrike" cap="none" normalizeH="0" baseline="0" dirty="0">
                <a:ln>
                  <a:noFill/>
                </a:ln>
                <a:solidFill>
                  <a:schemeClr val="tx1"/>
                </a:solidFill>
                <a:effectLst/>
                <a:latin typeface="Calibri" pitchFamily="34" charset="0"/>
                <a:ea typeface="Times New Roman" pitchFamily="18" charset="0"/>
                <a:cs typeface="Calibri" pitchFamily="34" charset="0"/>
              </a:rPr>
              <a:t>Dibujos: Protozoo (ameba)                 Hongo unicelular (ej. levadura)	</a:t>
            </a:r>
            <a:endParaRPr kumimoji="0" lang="es-ES" sz="24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Arial" pitchFamily="34" charset="0"/>
              <a:cs typeface="Arial" pitchFamily="34" charset="0"/>
            </a:endParaRPr>
          </a:p>
        </p:txBody>
      </p:sp>
      <p:sp>
        <p:nvSpPr>
          <p:cNvPr id="140293" name="Rectangle 5"/>
          <p:cNvSpPr>
            <a:spLocks noChangeArrowheads="1"/>
          </p:cNvSpPr>
          <p:nvPr/>
        </p:nvSpPr>
        <p:spPr bwMode="auto">
          <a:xfrm>
            <a:off x="22860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a:ln>
                <a:noFill/>
              </a:ln>
              <a:solidFill>
                <a:schemeClr val="tx1"/>
              </a:solidFill>
              <a:effectLst/>
              <a:latin typeface="Arial" pitchFamily="34" charset="0"/>
              <a:cs typeface="Arial" pitchFamily="34" charset="0"/>
            </a:endParaRPr>
          </a:p>
        </p:txBody>
      </p:sp>
      <p:sp>
        <p:nvSpPr>
          <p:cNvPr id="140294" name="Rectangle 6"/>
          <p:cNvSpPr>
            <a:spLocks noChangeArrowheads="1"/>
          </p:cNvSpPr>
          <p:nvPr/>
        </p:nvSpPr>
        <p:spPr bwMode="auto">
          <a:xfrm>
            <a:off x="22860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a:ln>
                <a:noFill/>
              </a:ln>
              <a:solidFill>
                <a:schemeClr val="tx1"/>
              </a:solidFill>
              <a:effectLst/>
              <a:latin typeface="Arial" pitchFamily="34" charset="0"/>
              <a:cs typeface="Arial" pitchFamily="34" charset="0"/>
            </a:endParaRPr>
          </a:p>
        </p:txBody>
      </p:sp>
      <p:sp>
        <p:nvSpPr>
          <p:cNvPr id="8" name="7 Rectángulo"/>
          <p:cNvSpPr/>
          <p:nvPr/>
        </p:nvSpPr>
        <p:spPr>
          <a:xfrm>
            <a:off x="4762640" y="3516823"/>
            <a:ext cx="1207254" cy="461665"/>
          </a:xfrm>
          <a:prstGeom prst="rect">
            <a:avLst/>
          </a:prstGeom>
        </p:spPr>
        <p:txBody>
          <a:bodyPr wrap="none">
            <a:spAutoFit/>
          </a:bodyPr>
          <a:lstStyle/>
          <a:p>
            <a:r>
              <a:rPr lang="es-ES" sz="2400" dirty="0">
                <a:latin typeface="Calibri" pitchFamily="34" charset="0"/>
                <a:ea typeface="Times New Roman" pitchFamily="18" charset="0"/>
                <a:cs typeface="Calibri" pitchFamily="34" charset="0"/>
              </a:rPr>
              <a:t>Bacteria</a:t>
            </a:r>
            <a:endParaRPr lang="es-ES" sz="2400" dirty="0"/>
          </a:p>
        </p:txBody>
      </p:sp>
      <p:pic>
        <p:nvPicPr>
          <p:cNvPr id="2" name="Imagen 1"/>
          <p:cNvPicPr>
            <a:picLocks noChangeAspect="1"/>
          </p:cNvPicPr>
          <p:nvPr/>
        </p:nvPicPr>
        <p:blipFill>
          <a:blip r:embed="rId4"/>
          <a:stretch>
            <a:fillRect/>
          </a:stretch>
        </p:blipFill>
        <p:spPr>
          <a:xfrm>
            <a:off x="5035601" y="1048795"/>
            <a:ext cx="3467100" cy="2381250"/>
          </a:xfrm>
          <a:prstGeom prst="rect">
            <a:avLst/>
          </a:prstGeom>
        </p:spPr>
      </p:pic>
    </p:spTree>
    <p:extLst>
      <p:ext uri="{BB962C8B-B14F-4D97-AF65-F5344CB8AC3E}">
        <p14:creationId xmlns:p14="http://schemas.microsoft.com/office/powerpoint/2010/main" val="109300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500034" y="357166"/>
          <a:ext cx="8143932" cy="5486400"/>
        </p:xfrm>
        <a:graphic>
          <a:graphicData uri="http://schemas.openxmlformats.org/drawingml/2006/table">
            <a:tbl>
              <a:tblPr/>
              <a:tblGrid>
                <a:gridCol w="2369275">
                  <a:extLst>
                    <a:ext uri="{9D8B030D-6E8A-4147-A177-3AD203B41FA5}">
                      <a16:colId xmlns:a16="http://schemas.microsoft.com/office/drawing/2014/main" val="20000"/>
                    </a:ext>
                  </a:extLst>
                </a:gridCol>
                <a:gridCol w="2853114">
                  <a:extLst>
                    <a:ext uri="{9D8B030D-6E8A-4147-A177-3AD203B41FA5}">
                      <a16:colId xmlns:a16="http://schemas.microsoft.com/office/drawing/2014/main" val="20001"/>
                    </a:ext>
                  </a:extLst>
                </a:gridCol>
                <a:gridCol w="2921543">
                  <a:extLst>
                    <a:ext uri="{9D8B030D-6E8A-4147-A177-3AD203B41FA5}">
                      <a16:colId xmlns:a16="http://schemas.microsoft.com/office/drawing/2014/main" val="20002"/>
                    </a:ext>
                  </a:extLst>
                </a:gridCol>
              </a:tblGrid>
              <a:tr h="250033">
                <a:tc gridSpan="3">
                  <a:txBody>
                    <a:bodyPr/>
                    <a:lstStyle/>
                    <a:p>
                      <a:pPr algn="ctr">
                        <a:spcAft>
                          <a:spcPts val="0"/>
                        </a:spcAft>
                      </a:pPr>
                      <a:r>
                        <a:rPr lang="es-ES" sz="1800" dirty="0">
                          <a:latin typeface="Calibri"/>
                          <a:ea typeface="Times New Roman"/>
                        </a:rPr>
                        <a:t>Tipos de nutrición</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250033">
                <a:tc>
                  <a:txBody>
                    <a:bodyPr/>
                    <a:lstStyle/>
                    <a:p>
                      <a:pPr algn="ctr">
                        <a:spcAft>
                          <a:spcPts val="0"/>
                        </a:spcAft>
                      </a:pPr>
                      <a:r>
                        <a:rPr lang="es-ES" sz="1800">
                          <a:latin typeface="Calibri"/>
                          <a:ea typeface="Times New Roman"/>
                        </a:rPr>
                        <a:t>Protozoo (ameba)</a:t>
                      </a:r>
                      <a:endParaRPr lang="es-ES" sz="180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800" dirty="0">
                          <a:latin typeface="Calibri"/>
                          <a:ea typeface="Times New Roman"/>
                        </a:rPr>
                        <a:t>Hongos</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indent="-228600" algn="ctr">
                        <a:spcAft>
                          <a:spcPts val="0"/>
                        </a:spcAft>
                      </a:pPr>
                      <a:r>
                        <a:rPr lang="es-ES" sz="1800" dirty="0">
                          <a:latin typeface="Calibri"/>
                          <a:ea typeface="Times New Roman"/>
                        </a:rPr>
                        <a:t>Bacteria (todos los tipos)</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8760">
                <a:tc rowSpan="2">
                  <a:txBody>
                    <a:bodyPr/>
                    <a:lstStyle/>
                    <a:p>
                      <a:pPr algn="ctr">
                        <a:spcAft>
                          <a:spcPts val="0"/>
                        </a:spcAft>
                      </a:pPr>
                      <a:r>
                        <a:rPr lang="es-ES" sz="1800" dirty="0">
                          <a:latin typeface="Calibri"/>
                          <a:ea typeface="Times New Roman"/>
                        </a:rPr>
                        <a:t>Heterótrofos, quimioorganotrofos, respiradores aerobios</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spcAft>
                          <a:spcPts val="0"/>
                        </a:spcAft>
                      </a:pPr>
                      <a:r>
                        <a:rPr lang="es-ES" sz="1800" dirty="0">
                          <a:latin typeface="Calibri"/>
                          <a:ea typeface="Times New Roman"/>
                        </a:rPr>
                        <a:t>Heterótrofos  </a:t>
                      </a:r>
                      <a:r>
                        <a:rPr lang="es-ES" sz="1800" dirty="0" err="1">
                          <a:latin typeface="Calibri"/>
                          <a:ea typeface="Times New Roman"/>
                        </a:rPr>
                        <a:t>quimioorganotrofos</a:t>
                      </a:r>
                      <a:r>
                        <a:rPr lang="es-ES" sz="1800" dirty="0">
                          <a:latin typeface="Calibri"/>
                          <a:ea typeface="Times New Roman"/>
                        </a:rPr>
                        <a:t> (todos): </a:t>
                      </a:r>
                      <a:endParaRPr lang="es-ES" sz="1800" dirty="0">
                        <a:latin typeface="Times New Roman"/>
                        <a:ea typeface="Times New Roman"/>
                      </a:endParaRPr>
                    </a:p>
                    <a:p>
                      <a:pPr algn="l">
                        <a:spcAft>
                          <a:spcPts val="0"/>
                        </a:spcAft>
                      </a:pPr>
                      <a:r>
                        <a:rPr lang="es-ES" sz="1800" dirty="0">
                          <a:latin typeface="Calibri"/>
                          <a:ea typeface="Times New Roman"/>
                        </a:rPr>
                        <a:t>1. respiradores aerobios (mohos)</a:t>
                      </a:r>
                      <a:endParaRPr lang="es-ES" sz="1800" dirty="0">
                        <a:latin typeface="Times New Roman"/>
                        <a:ea typeface="Times New Roman"/>
                      </a:endParaRPr>
                    </a:p>
                    <a:p>
                      <a:pPr algn="l">
                        <a:spcAft>
                          <a:spcPts val="0"/>
                        </a:spcAft>
                      </a:pPr>
                      <a:r>
                        <a:rPr lang="es-ES" sz="1800" dirty="0">
                          <a:latin typeface="Calibri"/>
                          <a:ea typeface="Times New Roman"/>
                        </a:rPr>
                        <a:t>2. fermentadores facultativos (levaduras) </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28600" indent="-228600" algn="just">
                        <a:spcAft>
                          <a:spcPts val="0"/>
                        </a:spcAft>
                      </a:pPr>
                      <a:r>
                        <a:rPr lang="es-ES" sz="1800" dirty="0">
                          <a:latin typeface="Calibri"/>
                          <a:ea typeface="Times New Roman"/>
                        </a:rPr>
                        <a:t>Autótrofos:</a:t>
                      </a:r>
                      <a:endParaRPr lang="es-ES" sz="1800" dirty="0">
                        <a:latin typeface="Times New Roman"/>
                        <a:ea typeface="Times New Roman"/>
                      </a:endParaRPr>
                    </a:p>
                    <a:p>
                      <a:pPr marL="342900" lvl="0" indent="-342900" algn="just">
                        <a:spcAft>
                          <a:spcPts val="0"/>
                        </a:spcAft>
                        <a:buFont typeface="Symbol"/>
                        <a:buChar char=""/>
                      </a:pPr>
                      <a:r>
                        <a:rPr lang="es-ES" sz="1800" dirty="0">
                          <a:latin typeface="Calibri"/>
                          <a:ea typeface="Times New Roman"/>
                        </a:rPr>
                        <a:t>Fotosintéticos</a:t>
                      </a:r>
                      <a:endParaRPr lang="es-ES" sz="1800" dirty="0">
                        <a:latin typeface="Times New Roman"/>
                        <a:ea typeface="Times New Roman"/>
                      </a:endParaRPr>
                    </a:p>
                    <a:p>
                      <a:pPr marL="342900" lvl="0" indent="-342900" algn="just">
                        <a:spcAft>
                          <a:spcPts val="0"/>
                        </a:spcAft>
                        <a:buFont typeface="Symbol"/>
                        <a:buChar char=""/>
                      </a:pPr>
                      <a:r>
                        <a:rPr lang="es-ES" sz="1800" dirty="0" err="1">
                          <a:latin typeface="Calibri"/>
                          <a:ea typeface="Times New Roman"/>
                        </a:rPr>
                        <a:t>Quimiosintéticos</a:t>
                      </a:r>
                      <a:r>
                        <a:rPr lang="es-ES" sz="1800" dirty="0">
                          <a:latin typeface="Calibri"/>
                          <a:ea typeface="Times New Roman"/>
                        </a:rPr>
                        <a:t> (</a:t>
                      </a:r>
                      <a:r>
                        <a:rPr lang="es-ES" sz="1800" dirty="0" err="1">
                          <a:latin typeface="Calibri"/>
                          <a:ea typeface="Times New Roman"/>
                        </a:rPr>
                        <a:t>quimiolitotrofos</a:t>
                      </a:r>
                      <a:r>
                        <a:rPr lang="es-ES" sz="1800" dirty="0">
                          <a:latin typeface="Calibri"/>
                          <a:ea typeface="Times New Roman"/>
                        </a:rPr>
                        <a:t>)</a:t>
                      </a:r>
                      <a:endParaRPr lang="es-ES" sz="1800" dirty="0">
                        <a:latin typeface="Times New Roman"/>
                        <a:ea typeface="Times New Roman"/>
                      </a:endParaRPr>
                    </a:p>
                    <a:p>
                      <a:pPr marL="228600" indent="-228600" algn="just">
                        <a:spcAft>
                          <a:spcPts val="0"/>
                        </a:spcAft>
                      </a:pPr>
                      <a:r>
                        <a:rPr lang="es-ES" sz="1800" dirty="0">
                          <a:latin typeface="Calibri"/>
                          <a:ea typeface="Times New Roman"/>
                        </a:rPr>
                        <a:t>Heterótrofos:</a:t>
                      </a:r>
                      <a:endParaRPr lang="es-ES" sz="1800" dirty="0">
                        <a:latin typeface="Times New Roman"/>
                        <a:ea typeface="Times New Roman"/>
                      </a:endParaRPr>
                    </a:p>
                    <a:p>
                      <a:pPr marL="228600" indent="-228600" algn="just">
                        <a:spcAft>
                          <a:spcPts val="0"/>
                        </a:spcAft>
                      </a:pPr>
                      <a:r>
                        <a:rPr lang="es-ES" sz="1800" dirty="0">
                          <a:latin typeface="Calibri"/>
                          <a:ea typeface="Times New Roman"/>
                        </a:rPr>
                        <a:t>1. </a:t>
                      </a:r>
                      <a:r>
                        <a:rPr lang="es-ES" sz="1800" dirty="0" err="1">
                          <a:latin typeface="Calibri"/>
                          <a:ea typeface="Times New Roman"/>
                        </a:rPr>
                        <a:t>Quimioorganotrofos</a:t>
                      </a:r>
                      <a:r>
                        <a:rPr lang="es-ES" sz="1800" dirty="0">
                          <a:latin typeface="Calibri"/>
                          <a:ea typeface="Times New Roman"/>
                        </a:rPr>
                        <a:t>:</a:t>
                      </a:r>
                      <a:endParaRPr lang="es-ES" sz="1800" dirty="0">
                        <a:latin typeface="Times New Roman"/>
                        <a:ea typeface="Times New Roman"/>
                      </a:endParaRPr>
                    </a:p>
                    <a:p>
                      <a:pPr marL="342900" lvl="0" indent="-342900" algn="just">
                        <a:spcAft>
                          <a:spcPts val="0"/>
                        </a:spcAft>
                        <a:buFont typeface="Symbol"/>
                        <a:buChar char=""/>
                      </a:pPr>
                      <a:r>
                        <a:rPr lang="es-ES" sz="1800" dirty="0">
                          <a:latin typeface="Calibri"/>
                          <a:ea typeface="Times New Roman"/>
                        </a:rPr>
                        <a:t>Respiradores:</a:t>
                      </a:r>
                      <a:endParaRPr lang="es-ES" sz="1800" dirty="0">
                        <a:latin typeface="Times New Roman"/>
                        <a:ea typeface="Times New Roman"/>
                      </a:endParaRPr>
                    </a:p>
                    <a:p>
                      <a:pPr marL="342900" lvl="0" indent="-73025" algn="just">
                        <a:spcAft>
                          <a:spcPts val="0"/>
                        </a:spcAft>
                        <a:buFont typeface="Courier New"/>
                        <a:buChar char="o"/>
                      </a:pPr>
                      <a:r>
                        <a:rPr lang="es-ES" sz="1800" dirty="0">
                          <a:latin typeface="Calibri"/>
                          <a:ea typeface="Times New Roman"/>
                        </a:rPr>
                        <a:t> Aerobios</a:t>
                      </a:r>
                      <a:endParaRPr lang="es-ES" sz="1800" dirty="0">
                        <a:latin typeface="Times New Roman"/>
                        <a:ea typeface="Times New Roman"/>
                      </a:endParaRPr>
                    </a:p>
                    <a:p>
                      <a:pPr marL="342900" lvl="0" indent="-73025" algn="just">
                        <a:spcAft>
                          <a:spcPts val="0"/>
                        </a:spcAft>
                        <a:buFont typeface="Courier New"/>
                        <a:buChar char="o"/>
                      </a:pPr>
                      <a:r>
                        <a:rPr lang="es-ES" sz="1800" dirty="0">
                          <a:latin typeface="Calibri"/>
                          <a:ea typeface="Times New Roman"/>
                        </a:rPr>
                        <a:t> Anaerobios</a:t>
                      </a:r>
                    </a:p>
                    <a:p>
                      <a:pPr marL="342900" lvl="0" indent="-73025" algn="just">
                        <a:spcAft>
                          <a:spcPts val="0"/>
                        </a:spcAft>
                        <a:buFont typeface="Courier New"/>
                        <a:buChar char="o"/>
                      </a:pPr>
                      <a:r>
                        <a:rPr lang="es-ES" sz="1800" dirty="0">
                          <a:latin typeface="Calibri"/>
                          <a:ea typeface="Times New Roman"/>
                        </a:rPr>
                        <a:t> Anaerobios</a:t>
                      </a:r>
                      <a:r>
                        <a:rPr lang="es-ES" sz="1800" baseline="0" dirty="0">
                          <a:latin typeface="Calibri"/>
                          <a:ea typeface="Times New Roman"/>
                        </a:rPr>
                        <a:t> facultativos</a:t>
                      </a:r>
                      <a:endParaRPr lang="es-ES" sz="1800" dirty="0">
                        <a:latin typeface="Times New Roman"/>
                        <a:ea typeface="Times New Roman"/>
                      </a:endParaRPr>
                    </a:p>
                    <a:p>
                      <a:pPr marL="342900" lvl="0" indent="-342900" algn="just">
                        <a:spcAft>
                          <a:spcPts val="0"/>
                        </a:spcAft>
                        <a:buFont typeface="Symbol"/>
                        <a:buChar char=""/>
                      </a:pPr>
                      <a:r>
                        <a:rPr lang="es-ES" sz="1800" dirty="0">
                          <a:latin typeface="Calibri"/>
                          <a:ea typeface="Times New Roman"/>
                        </a:rPr>
                        <a:t>Fermentadores</a:t>
                      </a:r>
                      <a:endParaRPr lang="es-ES" sz="1800" dirty="0">
                        <a:latin typeface="Times New Roman"/>
                        <a:ea typeface="Times New Roman"/>
                      </a:endParaRPr>
                    </a:p>
                    <a:p>
                      <a:pPr marL="228600" indent="-228600" algn="just">
                        <a:spcAft>
                          <a:spcPts val="0"/>
                        </a:spcAft>
                      </a:pPr>
                      <a:r>
                        <a:rPr lang="es-ES" sz="1800" dirty="0">
                          <a:latin typeface="Calibri"/>
                          <a:ea typeface="Times New Roman"/>
                        </a:rPr>
                        <a:t>2-. </a:t>
                      </a:r>
                      <a:r>
                        <a:rPr lang="es-ES" sz="1800" dirty="0" err="1">
                          <a:latin typeface="Calibri"/>
                          <a:ea typeface="Times New Roman"/>
                        </a:rPr>
                        <a:t>Fotoheterótrofos</a:t>
                      </a:r>
                      <a:endParaRPr lang="es-ES" sz="1800" dirty="0">
                        <a:latin typeface="Times New Roman"/>
                        <a:ea typeface="Times New Roman"/>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08760">
                <a:tc vMerge="1">
                  <a:txBody>
                    <a:bodyPr/>
                    <a:lstStyle/>
                    <a:p>
                      <a:endParaRPr lang="es-ES"/>
                    </a:p>
                  </a:txBody>
                  <a:tcPr/>
                </a:tc>
                <a:tc vMerge="1">
                  <a:txBody>
                    <a:bodyPr/>
                    <a:lstStyle/>
                    <a:p>
                      <a:endParaRPr lang="es-ES"/>
                    </a:p>
                  </a:txBody>
                  <a:tcPr/>
                </a:tc>
                <a:tc>
                  <a:txBody>
                    <a:bodyPr/>
                    <a:lstStyle/>
                    <a:p>
                      <a:pPr marL="228600" indent="-228600" algn="l">
                        <a:spcAft>
                          <a:spcPts val="0"/>
                        </a:spcAft>
                      </a:pPr>
                      <a:r>
                        <a:rPr lang="es-ES" sz="1800" dirty="0">
                          <a:latin typeface="Calibri" pitchFamily="34" charset="0"/>
                          <a:ea typeface="Times New Roman"/>
                          <a:cs typeface="Calibri" pitchFamily="34" charset="0"/>
                        </a:rPr>
                        <a:t>G+</a:t>
                      </a:r>
                      <a:r>
                        <a:rPr lang="es-ES" sz="1800" baseline="0" dirty="0">
                          <a:latin typeface="Calibri" pitchFamily="34" charset="0"/>
                          <a:ea typeface="Times New Roman"/>
                          <a:cs typeface="Calibri" pitchFamily="34" charset="0"/>
                        </a:rPr>
                        <a:t> y </a:t>
                      </a:r>
                      <a:r>
                        <a:rPr lang="es-ES" sz="1800" baseline="0" dirty="0" err="1">
                          <a:latin typeface="Calibri" pitchFamily="34" charset="0"/>
                          <a:ea typeface="Times New Roman"/>
                          <a:cs typeface="Calibri" pitchFamily="34" charset="0"/>
                        </a:rPr>
                        <a:t>Arqueobacterias</a:t>
                      </a:r>
                      <a:r>
                        <a:rPr lang="es-ES" sz="1800" baseline="0" dirty="0">
                          <a:latin typeface="Calibri" pitchFamily="34" charset="0"/>
                          <a:ea typeface="Times New Roman"/>
                          <a:cs typeface="Calibri" pitchFamily="34" charset="0"/>
                        </a:rPr>
                        <a:t>: </a:t>
                      </a:r>
                      <a:r>
                        <a:rPr lang="es-ES" sz="1800" baseline="0" dirty="0" err="1">
                          <a:latin typeface="Calibri" pitchFamily="34" charset="0"/>
                          <a:ea typeface="Times New Roman"/>
                          <a:cs typeface="Calibri" pitchFamily="34" charset="0"/>
                        </a:rPr>
                        <a:t>Quimiorganotrofos</a:t>
                      </a:r>
                      <a:r>
                        <a:rPr lang="es-ES" sz="1800" baseline="0" dirty="0">
                          <a:latin typeface="Calibri" pitchFamily="34" charset="0"/>
                          <a:ea typeface="Times New Roman"/>
                          <a:cs typeface="Calibri" pitchFamily="34" charset="0"/>
                        </a:rPr>
                        <a:t> ( </a:t>
                      </a:r>
                      <a:r>
                        <a:rPr lang="es-ES" sz="1800" baseline="0" dirty="0" err="1">
                          <a:latin typeface="Calibri" pitchFamily="34" charset="0"/>
                          <a:ea typeface="Times New Roman"/>
                          <a:cs typeface="Calibri" pitchFamily="34" charset="0"/>
                        </a:rPr>
                        <a:t>metb</a:t>
                      </a:r>
                      <a:r>
                        <a:rPr lang="es-ES" sz="1800" baseline="0" dirty="0">
                          <a:latin typeface="Calibri" pitchFamily="34" charset="0"/>
                          <a:ea typeface="Times New Roman"/>
                          <a:cs typeface="Calibri" pitchFamily="34" charset="0"/>
                        </a:rPr>
                        <a:t>. Variados). Tb algunos </a:t>
                      </a:r>
                      <a:r>
                        <a:rPr lang="es-ES" sz="1800" baseline="0" dirty="0" err="1">
                          <a:latin typeface="Calibri" pitchFamily="34" charset="0"/>
                          <a:ea typeface="Times New Roman"/>
                          <a:cs typeface="Calibri" pitchFamily="34" charset="0"/>
                        </a:rPr>
                        <a:t>quimiolitotróficos</a:t>
                      </a:r>
                      <a:endParaRPr lang="es-ES" sz="1800" baseline="0" dirty="0">
                        <a:latin typeface="Calibri" pitchFamily="34" charset="0"/>
                        <a:ea typeface="Times New Roman"/>
                        <a:cs typeface="Calibri" pitchFamily="34" charset="0"/>
                      </a:endParaRPr>
                    </a:p>
                    <a:p>
                      <a:pPr marL="228600" indent="-228600" algn="just">
                        <a:spcAft>
                          <a:spcPts val="0"/>
                        </a:spcAft>
                      </a:pPr>
                      <a:r>
                        <a:rPr lang="es-ES" sz="1800" baseline="0" dirty="0">
                          <a:latin typeface="Calibri" pitchFamily="34" charset="0"/>
                          <a:ea typeface="Times New Roman"/>
                          <a:cs typeface="Calibri" pitchFamily="34" charset="0"/>
                        </a:rPr>
                        <a:t>G - : Todos los metabolismos posibles</a:t>
                      </a:r>
                      <a:endParaRPr lang="es-ES" sz="1800" dirty="0">
                        <a:latin typeface="Calibri" pitchFamily="34" charset="0"/>
                        <a:ea typeface="Times New Roman"/>
                        <a:cs typeface="Calibri" pitchFamily="34" charset="0"/>
                      </a:endParaRPr>
                    </a:p>
                  </a:txBody>
                  <a:tcPr marL="65082" marR="6508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192746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1"/>
          <p:cNvSpPr>
            <a:spLocks noChangeArrowheads="1"/>
          </p:cNvSpPr>
          <p:nvPr/>
        </p:nvSpPr>
        <p:spPr bwMode="auto">
          <a:xfrm>
            <a:off x="323850" y="338138"/>
            <a:ext cx="8424863" cy="877887"/>
          </a:xfrm>
          <a:prstGeom prst="rect">
            <a:avLst/>
          </a:prstGeom>
          <a:noFill/>
          <a:ln w="9525">
            <a:noFill/>
            <a:miter lim="800000"/>
            <a:headEnd/>
            <a:tailEnd/>
          </a:ln>
        </p:spPr>
        <p:txBody>
          <a:bodyPr bIns="0" anchor="ctr">
            <a:spAutoFit/>
          </a:bodyPr>
          <a:lstStyle/>
          <a:p>
            <a:r>
              <a:rPr lang="es-ES_tradnl"/>
              <a:t>Teniendo en cuenta los diferentes tipos de bacterias, según su tipo de nutrición y estilo de vida, indicar de donde obtienen en cada caso los siguientes elementos: N,C,P. Razona la respuesta.</a:t>
            </a:r>
            <a:endParaRPr lang="es-ES_tradnl">
              <a:solidFill>
                <a:srgbClr val="FFFFFF"/>
              </a:solidFill>
            </a:endParaRPr>
          </a:p>
        </p:txBody>
      </p:sp>
      <p:sp>
        <p:nvSpPr>
          <p:cNvPr id="5" name="4 CuadroTexto"/>
          <p:cNvSpPr txBox="1">
            <a:spLocks noChangeArrowheads="1"/>
          </p:cNvSpPr>
          <p:nvPr/>
        </p:nvSpPr>
        <p:spPr bwMode="auto">
          <a:xfrm>
            <a:off x="357188" y="1214438"/>
            <a:ext cx="8786812" cy="5632311"/>
          </a:xfrm>
          <a:prstGeom prst="rect">
            <a:avLst/>
          </a:prstGeom>
          <a:noFill/>
          <a:ln w="9525">
            <a:noFill/>
            <a:miter lim="800000"/>
            <a:headEnd/>
            <a:tailEnd/>
          </a:ln>
        </p:spPr>
        <p:txBody>
          <a:bodyPr wrap="square">
            <a:spAutoFit/>
          </a:bodyPr>
          <a:lstStyle/>
          <a:p>
            <a:pPr marL="342900" indent="-342900">
              <a:buFont typeface="+mj-lt"/>
              <a:buAutoNum type="alphaLcPeriod"/>
            </a:pPr>
            <a:r>
              <a:rPr lang="es-ES_tradnl" b="1" i="1" u="sng" dirty="0"/>
              <a:t>Según tipos de nutrición: Fuente de materia </a:t>
            </a:r>
            <a:endParaRPr lang="es-ES_tradnl" dirty="0"/>
          </a:p>
          <a:p>
            <a:pPr lvl="1"/>
            <a:r>
              <a:rPr lang="pt-BR" b="1" i="1" dirty="0"/>
              <a:t>Autótrofas :</a:t>
            </a:r>
            <a:r>
              <a:rPr lang="pt-BR" b="1" i="1" dirty="0">
                <a:solidFill>
                  <a:srgbClr val="FF0000"/>
                </a:solidFill>
              </a:rPr>
              <a:t> Tanto  </a:t>
            </a:r>
            <a:r>
              <a:rPr lang="pt-BR" b="1" i="1" dirty="0" err="1">
                <a:solidFill>
                  <a:srgbClr val="FF0000"/>
                </a:solidFill>
              </a:rPr>
              <a:t>fotoautótrofas</a:t>
            </a:r>
            <a:r>
              <a:rPr lang="pt-BR" b="1" i="1" dirty="0">
                <a:solidFill>
                  <a:srgbClr val="FF0000"/>
                </a:solidFill>
              </a:rPr>
              <a:t> como </a:t>
            </a:r>
            <a:r>
              <a:rPr lang="pt-BR" b="1" i="1" dirty="0" err="1">
                <a:solidFill>
                  <a:srgbClr val="FF0000"/>
                </a:solidFill>
              </a:rPr>
              <a:t>quimiosintéticas</a:t>
            </a:r>
            <a:r>
              <a:rPr lang="pt-BR" b="1" i="1" dirty="0">
                <a:solidFill>
                  <a:srgbClr val="FF0000"/>
                </a:solidFill>
              </a:rPr>
              <a:t> (</a:t>
            </a:r>
            <a:r>
              <a:rPr lang="pt-BR" b="1" i="1" dirty="0" err="1">
                <a:solidFill>
                  <a:srgbClr val="FF0000"/>
                </a:solidFill>
              </a:rPr>
              <a:t>quimiolitotrofos</a:t>
            </a:r>
            <a:r>
              <a:rPr lang="pt-BR" b="1" i="1" dirty="0">
                <a:solidFill>
                  <a:srgbClr val="FF0000"/>
                </a:solidFill>
              </a:rPr>
              <a:t>)</a:t>
            </a:r>
          </a:p>
          <a:p>
            <a:pPr marL="1143000" lvl="2" indent="-228600"/>
            <a:endParaRPr lang="pt-BR" b="1" i="1" dirty="0" smtClean="0">
              <a:solidFill>
                <a:srgbClr val="FF0000"/>
              </a:solidFill>
            </a:endParaRPr>
          </a:p>
          <a:p>
            <a:pPr marL="1143000" lvl="2" indent="-228600"/>
            <a:r>
              <a:rPr lang="pt-BR" b="1" i="1" dirty="0" smtClean="0">
                <a:solidFill>
                  <a:srgbClr val="FF0000"/>
                </a:solidFill>
              </a:rPr>
              <a:t>N</a:t>
            </a:r>
            <a:r>
              <a:rPr lang="pt-BR" b="1" i="1" dirty="0">
                <a:solidFill>
                  <a:srgbClr val="FF0000"/>
                </a:solidFill>
              </a:rPr>
              <a:t>: </a:t>
            </a:r>
            <a:r>
              <a:rPr lang="pt-BR" b="1" i="1" dirty="0" err="1">
                <a:solidFill>
                  <a:srgbClr val="FF0000"/>
                </a:solidFill>
              </a:rPr>
              <a:t>sales</a:t>
            </a:r>
            <a:r>
              <a:rPr lang="pt-BR" b="1" i="1" dirty="0">
                <a:solidFill>
                  <a:srgbClr val="FF0000"/>
                </a:solidFill>
              </a:rPr>
              <a:t> (nitratos) o aire (N</a:t>
            </a:r>
            <a:r>
              <a:rPr lang="pt-BR" b="1" i="1" baseline="-25000" dirty="0">
                <a:solidFill>
                  <a:srgbClr val="FF0000"/>
                </a:solidFill>
              </a:rPr>
              <a:t>2,</a:t>
            </a:r>
            <a:r>
              <a:rPr lang="pt-BR" b="1" i="1" dirty="0">
                <a:solidFill>
                  <a:srgbClr val="FF0000"/>
                </a:solidFill>
              </a:rPr>
              <a:t> </a:t>
            </a:r>
            <a:r>
              <a:rPr lang="pt-BR" b="1" i="1" dirty="0" err="1">
                <a:solidFill>
                  <a:srgbClr val="FF0000"/>
                </a:solidFill>
              </a:rPr>
              <a:t>Rizobium</a:t>
            </a:r>
            <a:r>
              <a:rPr lang="pt-BR" b="1" i="1" dirty="0">
                <a:solidFill>
                  <a:srgbClr val="FF0000"/>
                </a:solidFill>
              </a:rPr>
              <a:t>) </a:t>
            </a:r>
          </a:p>
          <a:p>
            <a:pPr marL="1143000" lvl="2" indent="-228600"/>
            <a:r>
              <a:rPr lang="pt-BR" b="1" i="1" dirty="0">
                <a:solidFill>
                  <a:srgbClr val="FF0000"/>
                </a:solidFill>
              </a:rPr>
              <a:t>P: </a:t>
            </a:r>
            <a:r>
              <a:rPr lang="pt-BR" b="1" i="1" dirty="0" err="1">
                <a:solidFill>
                  <a:srgbClr val="FF0000"/>
                </a:solidFill>
              </a:rPr>
              <a:t>sales</a:t>
            </a:r>
            <a:r>
              <a:rPr lang="pt-BR" b="1" i="1" dirty="0">
                <a:solidFill>
                  <a:srgbClr val="FF0000"/>
                </a:solidFill>
              </a:rPr>
              <a:t> (fosfatos) </a:t>
            </a:r>
            <a:r>
              <a:rPr lang="pt-BR" b="1" i="1" dirty="0" smtClean="0">
                <a:solidFill>
                  <a:srgbClr val="FF0000"/>
                </a:solidFill>
              </a:rPr>
              <a:t>                                           </a:t>
            </a:r>
            <a:r>
              <a:rPr lang="es-ES_tradnl" b="1" i="1" dirty="0" smtClean="0">
                <a:solidFill>
                  <a:srgbClr val="FF0000"/>
                </a:solidFill>
                <a:sym typeface="Symbol" pitchFamily="18" charset="2"/>
              </a:rPr>
              <a:t></a:t>
            </a:r>
            <a:r>
              <a:rPr lang="pt-BR" b="1" i="1" dirty="0" smtClean="0">
                <a:solidFill>
                  <a:srgbClr val="FF0000"/>
                </a:solidFill>
              </a:rPr>
              <a:t> </a:t>
            </a:r>
            <a:r>
              <a:rPr lang="pt-BR" b="1" i="1" dirty="0">
                <a:solidFill>
                  <a:srgbClr val="FF0000"/>
                </a:solidFill>
              </a:rPr>
              <a:t>moléculas </a:t>
            </a:r>
            <a:r>
              <a:rPr lang="pt-BR" b="1" i="1" dirty="0" err="1">
                <a:solidFill>
                  <a:srgbClr val="FF0000"/>
                </a:solidFill>
              </a:rPr>
              <a:t>inorgánicas</a:t>
            </a:r>
            <a:r>
              <a:rPr lang="pt-BR" b="1" i="1" dirty="0">
                <a:solidFill>
                  <a:srgbClr val="FF0000"/>
                </a:solidFill>
              </a:rPr>
              <a:t> </a:t>
            </a:r>
          </a:p>
          <a:p>
            <a:pPr marL="1143000" lvl="2" indent="-228600"/>
            <a:r>
              <a:rPr lang="pt-BR" b="1" i="1" dirty="0">
                <a:solidFill>
                  <a:srgbClr val="FF0000"/>
                </a:solidFill>
              </a:rPr>
              <a:t>C: CO</a:t>
            </a:r>
            <a:r>
              <a:rPr lang="pt-BR" b="1" i="1" baseline="-25000" dirty="0">
                <a:solidFill>
                  <a:srgbClr val="FF0000"/>
                </a:solidFill>
              </a:rPr>
              <a:t>2 	</a:t>
            </a:r>
            <a:endParaRPr lang="es-ES_tradnl" dirty="0" smtClean="0">
              <a:solidFill>
                <a:srgbClr val="FF0000"/>
              </a:solidFill>
            </a:endParaRPr>
          </a:p>
          <a:p>
            <a:pPr lvl="1"/>
            <a:r>
              <a:rPr lang="pt-BR" b="1" i="1" dirty="0" smtClean="0">
                <a:solidFill>
                  <a:srgbClr val="FF0000"/>
                </a:solidFill>
              </a:rPr>
              <a:t> </a:t>
            </a:r>
            <a:r>
              <a:rPr lang="es-ES_tradnl" b="1" i="1" dirty="0" smtClean="0"/>
              <a:t>Heterótrofas : </a:t>
            </a:r>
            <a:r>
              <a:rPr lang="es-ES_tradnl" b="1" i="1" dirty="0" smtClean="0">
                <a:solidFill>
                  <a:srgbClr val="FF0000"/>
                </a:solidFill>
              </a:rPr>
              <a:t>Quimiorganotrofos  respiradores (aerobios y anaerobios), fermentadores y  </a:t>
            </a:r>
            <a:r>
              <a:rPr lang="es-ES_tradnl" b="1" i="1" dirty="0" err="1" smtClean="0">
                <a:solidFill>
                  <a:srgbClr val="FF0000"/>
                </a:solidFill>
              </a:rPr>
              <a:t>fotoheterótrofos</a:t>
            </a:r>
            <a:endParaRPr lang="es-ES_tradnl" b="1" i="1" dirty="0" smtClean="0">
              <a:solidFill>
                <a:srgbClr val="FF0000"/>
              </a:solidFill>
            </a:endParaRPr>
          </a:p>
          <a:p>
            <a:pPr lvl="1"/>
            <a:r>
              <a:rPr lang="es-ES_tradnl" b="1" i="1" dirty="0">
                <a:solidFill>
                  <a:srgbClr val="FF0000"/>
                </a:solidFill>
              </a:rPr>
              <a:t>	N: proteínas, AC. </a:t>
            </a:r>
            <a:r>
              <a:rPr lang="es-ES_tradnl" b="1" i="1" dirty="0" err="1">
                <a:solidFill>
                  <a:srgbClr val="FF0000"/>
                </a:solidFill>
              </a:rPr>
              <a:t>Nucleícos</a:t>
            </a:r>
            <a:r>
              <a:rPr lang="es-ES_tradnl" b="1" i="1" dirty="0">
                <a:solidFill>
                  <a:srgbClr val="FF0000"/>
                </a:solidFill>
              </a:rPr>
              <a:t>. </a:t>
            </a:r>
          </a:p>
          <a:p>
            <a:pPr lvl="1"/>
            <a:r>
              <a:rPr lang="es-ES_tradnl" b="1" i="1" dirty="0">
                <a:solidFill>
                  <a:srgbClr val="FF0000"/>
                </a:solidFill>
              </a:rPr>
              <a:t>	P: fosfolípidos, etc. </a:t>
            </a:r>
            <a:r>
              <a:rPr lang="es-ES_tradnl" b="1" i="1" dirty="0" smtClean="0">
                <a:solidFill>
                  <a:srgbClr val="FF0000"/>
                </a:solidFill>
              </a:rPr>
              <a:t>                                           </a:t>
            </a:r>
            <a:r>
              <a:rPr lang="es-ES_tradnl" b="1" i="1" dirty="0" smtClean="0">
                <a:solidFill>
                  <a:srgbClr val="FF0000"/>
                </a:solidFill>
                <a:sym typeface="Symbol" pitchFamily="18" charset="2"/>
              </a:rPr>
              <a:t></a:t>
            </a:r>
            <a:r>
              <a:rPr lang="es-ES_tradnl" b="1" i="1" dirty="0" smtClean="0">
                <a:solidFill>
                  <a:srgbClr val="FF0000"/>
                </a:solidFill>
              </a:rPr>
              <a:t> </a:t>
            </a:r>
            <a:r>
              <a:rPr lang="es-ES_tradnl" b="1" i="1" dirty="0">
                <a:solidFill>
                  <a:srgbClr val="FF0000"/>
                </a:solidFill>
              </a:rPr>
              <a:t>moléculas orgánicas</a:t>
            </a:r>
            <a:endParaRPr lang="es-ES_tradnl" b="1" i="1" dirty="0">
              <a:solidFill>
                <a:srgbClr val="FF0000"/>
              </a:solidFill>
              <a:sym typeface="Symbol" panose="05050102010706020507" pitchFamily="18" charset="2"/>
            </a:endParaRPr>
          </a:p>
          <a:p>
            <a:pPr lvl="1"/>
            <a:r>
              <a:rPr lang="es-ES_tradnl" b="1" i="1" dirty="0">
                <a:solidFill>
                  <a:srgbClr val="FF0000"/>
                </a:solidFill>
              </a:rPr>
              <a:t>	C: glúcidos,…)</a:t>
            </a:r>
          </a:p>
          <a:p>
            <a:pPr lvl="1"/>
            <a:r>
              <a:rPr lang="es-ES_tradnl" b="1" i="1" dirty="0">
                <a:solidFill>
                  <a:srgbClr val="FF0000"/>
                </a:solidFill>
              </a:rPr>
              <a:t>	</a:t>
            </a:r>
            <a:endParaRPr lang="es-ES_tradnl" dirty="0">
              <a:solidFill>
                <a:srgbClr val="FF0000"/>
              </a:solidFill>
            </a:endParaRPr>
          </a:p>
          <a:p>
            <a:pPr marL="742950" lvl="1" indent="-285750">
              <a:spcBef>
                <a:spcPts val="0"/>
              </a:spcBef>
              <a:buFont typeface="Wingdings" panose="05000000000000000000" pitchFamily="2" charset="2"/>
              <a:buChar char="v"/>
            </a:pPr>
            <a:r>
              <a:rPr lang="es-ES_tradnl" b="1" i="1" dirty="0">
                <a:solidFill>
                  <a:srgbClr val="FF0000"/>
                </a:solidFill>
              </a:rPr>
              <a:t> </a:t>
            </a:r>
            <a:r>
              <a:rPr lang="es-ES_tradnl" b="1" i="1" dirty="0"/>
              <a:t>incluso </a:t>
            </a:r>
            <a:r>
              <a:rPr lang="es-ES_tradnl" b="1" i="1" dirty="0" err="1"/>
              <a:t>fotoautótrofos</a:t>
            </a:r>
            <a:r>
              <a:rPr lang="es-ES_tradnl" b="1" i="1" dirty="0"/>
              <a:t> facultativos</a:t>
            </a:r>
            <a:r>
              <a:rPr lang="es-ES_tradnl" b="1" dirty="0"/>
              <a:t> de manera que pueden recurrir a metabolismos </a:t>
            </a:r>
            <a:r>
              <a:rPr lang="es-ES_tradnl" b="1" dirty="0" err="1"/>
              <a:t>quimioheterótrofos</a:t>
            </a:r>
            <a:r>
              <a:rPr lang="es-ES_tradnl" b="1" dirty="0"/>
              <a:t> en ausencia de luz y CO</a:t>
            </a:r>
            <a:r>
              <a:rPr lang="es-ES_tradnl" b="1" baseline="-25000" dirty="0"/>
              <a:t>2</a:t>
            </a:r>
            <a:r>
              <a:rPr lang="es-ES_tradnl" b="1" dirty="0"/>
              <a:t>.</a:t>
            </a:r>
            <a:endParaRPr lang="es-ES_tradnl" dirty="0"/>
          </a:p>
          <a:p>
            <a:pPr marL="342900" indent="-342900">
              <a:spcBef>
                <a:spcPts val="0"/>
              </a:spcBef>
              <a:buFont typeface="+mj-lt"/>
              <a:buAutoNum type="alphaLcPeriod"/>
            </a:pPr>
            <a:r>
              <a:rPr lang="es-ES_tradnl" b="1" i="1" u="sng" dirty="0"/>
              <a:t>Según la fuente de energía:</a:t>
            </a:r>
            <a:endParaRPr lang="es-ES_tradnl" dirty="0"/>
          </a:p>
          <a:p>
            <a:pPr lvl="1"/>
            <a:r>
              <a:rPr lang="es-ES_tradnl" b="1" dirty="0" err="1"/>
              <a:t>Fototrofos</a:t>
            </a:r>
            <a:r>
              <a:rPr lang="es-ES_tradnl" b="1" dirty="0">
                <a:solidFill>
                  <a:srgbClr val="FF0000"/>
                </a:solidFill>
              </a:rPr>
              <a:t> (luz) o </a:t>
            </a:r>
            <a:r>
              <a:rPr lang="es-ES_tradnl" b="1" dirty="0" err="1"/>
              <a:t>quimiotrofos</a:t>
            </a:r>
            <a:r>
              <a:rPr lang="es-ES_tradnl" b="1" dirty="0"/>
              <a:t> </a:t>
            </a:r>
            <a:r>
              <a:rPr lang="es-ES_tradnl" b="1" dirty="0">
                <a:solidFill>
                  <a:srgbClr val="FF0000"/>
                </a:solidFill>
              </a:rPr>
              <a:t>(</a:t>
            </a:r>
            <a:r>
              <a:rPr lang="es-ES_tradnl" b="1" dirty="0" err="1">
                <a:solidFill>
                  <a:srgbClr val="FF0000"/>
                </a:solidFill>
              </a:rPr>
              <a:t>quimiolitotrofos</a:t>
            </a:r>
            <a:r>
              <a:rPr lang="es-ES_tradnl" b="1" dirty="0">
                <a:solidFill>
                  <a:srgbClr val="FF0000"/>
                </a:solidFill>
              </a:rPr>
              <a:t>, </a:t>
            </a:r>
            <a:r>
              <a:rPr lang="es-ES_tradnl" b="1" dirty="0" err="1">
                <a:solidFill>
                  <a:srgbClr val="FF0000"/>
                </a:solidFill>
              </a:rPr>
              <a:t>quimiorganotrofos</a:t>
            </a:r>
            <a:r>
              <a:rPr lang="es-ES_tradnl" b="1" dirty="0">
                <a:solidFill>
                  <a:srgbClr val="FF0000"/>
                </a:solidFill>
              </a:rPr>
              <a:t> respiradores (</a:t>
            </a:r>
            <a:r>
              <a:rPr lang="es-ES_tradnl" b="1" dirty="0" err="1">
                <a:solidFill>
                  <a:srgbClr val="FF0000"/>
                </a:solidFill>
              </a:rPr>
              <a:t>aerobiocos</a:t>
            </a:r>
            <a:r>
              <a:rPr lang="es-ES_tradnl" b="1" dirty="0">
                <a:solidFill>
                  <a:srgbClr val="FF0000"/>
                </a:solidFill>
              </a:rPr>
              <a:t> o anaeróbicos), fermentadores)</a:t>
            </a:r>
            <a:endParaRPr lang="es-ES_tradnl" dirty="0">
              <a:solidFill>
                <a:srgbClr val="FF0000"/>
              </a:solidFill>
            </a:endParaRPr>
          </a:p>
          <a:p>
            <a:pPr marL="342900" indent="-342900">
              <a:buFont typeface="+mj-lt"/>
              <a:buAutoNum type="alphaLcPeriod"/>
            </a:pPr>
            <a:r>
              <a:rPr lang="es-ES_tradnl" b="1" i="1" u="sng" dirty="0" smtClean="0"/>
              <a:t>Estilos </a:t>
            </a:r>
            <a:r>
              <a:rPr lang="es-ES_tradnl" b="1" i="1" u="sng" dirty="0"/>
              <a:t>de vida: </a:t>
            </a:r>
          </a:p>
          <a:p>
            <a:pPr marL="447675"/>
            <a:r>
              <a:rPr lang="es-ES_tradnl" b="1" i="1" dirty="0" smtClean="0">
                <a:solidFill>
                  <a:srgbClr val="FF0000"/>
                </a:solidFill>
              </a:rPr>
              <a:t>La </a:t>
            </a:r>
            <a:r>
              <a:rPr lang="es-ES_tradnl" b="1" i="1" dirty="0">
                <a:solidFill>
                  <a:srgbClr val="FF0000"/>
                </a:solidFill>
              </a:rPr>
              <a:t>respuesta es larga y debe incluir bacterias de vida libre (foto y </a:t>
            </a:r>
            <a:r>
              <a:rPr lang="es-ES_tradnl" b="1" i="1" dirty="0" err="1" smtClean="0">
                <a:solidFill>
                  <a:srgbClr val="FF0000"/>
                </a:solidFill>
              </a:rPr>
              <a:t>quimioautotrofas</a:t>
            </a:r>
            <a:r>
              <a:rPr lang="es-ES_tradnl" b="1" i="1" dirty="0">
                <a:solidFill>
                  <a:srgbClr val="FF0000"/>
                </a:solidFill>
              </a:rPr>
              <a:t>, </a:t>
            </a:r>
            <a:r>
              <a:rPr lang="es-ES_tradnl" b="1" i="1" dirty="0" smtClean="0">
                <a:solidFill>
                  <a:srgbClr val="FF0000"/>
                </a:solidFill>
              </a:rPr>
              <a:t>saprófitas, parásitas, comensales </a:t>
            </a:r>
            <a:r>
              <a:rPr lang="es-ES_tradnl" b="1" i="1" dirty="0">
                <a:solidFill>
                  <a:srgbClr val="FF0000"/>
                </a:solidFill>
              </a:rPr>
              <a:t>y </a:t>
            </a:r>
            <a:r>
              <a:rPr lang="es-ES_tradnl" b="1" i="1" dirty="0" smtClean="0">
                <a:solidFill>
                  <a:srgbClr val="FF0000"/>
                </a:solidFill>
              </a:rPr>
              <a:t>simbióticas.)</a:t>
            </a:r>
            <a:endParaRPr lang="es-ES_tradnl" dirty="0">
              <a:solidFill>
                <a:srgbClr val="FF0000"/>
              </a:solidFill>
            </a:endParaRPr>
          </a:p>
        </p:txBody>
      </p:sp>
      <p:sp>
        <p:nvSpPr>
          <p:cNvPr id="2" name="Cerrar llave 1"/>
          <p:cNvSpPr/>
          <p:nvPr/>
        </p:nvSpPr>
        <p:spPr>
          <a:xfrm>
            <a:off x="5665344" y="3432219"/>
            <a:ext cx="216024" cy="936104"/>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Cerrar llave 5"/>
          <p:cNvSpPr/>
          <p:nvPr/>
        </p:nvSpPr>
        <p:spPr>
          <a:xfrm>
            <a:off x="5652120" y="2092325"/>
            <a:ext cx="216024" cy="760611"/>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02788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1"/>
          <p:cNvSpPr>
            <a:spLocks noChangeArrowheads="1"/>
          </p:cNvSpPr>
          <p:nvPr/>
        </p:nvSpPr>
        <p:spPr bwMode="auto">
          <a:xfrm>
            <a:off x="323528" y="-6478"/>
            <a:ext cx="8424937" cy="667875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200" b="0" i="0" u="none" strike="noStrike" cap="none" normalizeH="0" baseline="0" dirty="0">
              <a:ln>
                <a:noFill/>
              </a:ln>
              <a:solidFill>
                <a:srgbClr val="231F20"/>
              </a:solidFill>
              <a:effectLst/>
              <a:latin typeface="Calibri" pitchFamily="34" charset="0"/>
              <a:ea typeface="Times New Roman" pitchFamily="18" charset="0"/>
              <a:cs typeface="Calibri"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s-ES" sz="1600" b="1" i="0" u="none" strike="noStrike" cap="none" normalizeH="0" baseline="0" dirty="0">
                <a:ln>
                  <a:noFill/>
                </a:ln>
                <a:solidFill>
                  <a:srgbClr val="231F20"/>
                </a:solidFill>
                <a:effectLst/>
                <a:latin typeface="Calibri" pitchFamily="34" charset="0"/>
                <a:ea typeface="Times New Roman" pitchFamily="18" charset="0"/>
                <a:cs typeface="Calibri" pitchFamily="34" charset="0"/>
              </a:rPr>
              <a:t>¿Qué tipo de relaciones pueden darse entre un microorganismo y su hospedador? Comente brevemente los aspectos más relevantes de cada tipo de relación. Ponga un ejemplo de cada tipo.</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s-E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Modos de vida: </a:t>
            </a:r>
          </a:p>
          <a:p>
            <a:pPr marL="273050" marR="0" lvl="0" indent="-2730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600" b="1" u="none" strike="noStrike" cap="none" normalizeH="0" baseline="0" dirty="0">
                <a:ln>
                  <a:noFill/>
                </a:ln>
                <a:solidFill>
                  <a:srgbClr val="7030A0"/>
                </a:solidFill>
                <a:effectLst/>
                <a:latin typeface="Calibri" pitchFamily="34" charset="0"/>
                <a:ea typeface="Times New Roman" pitchFamily="18" charset="0"/>
                <a:cs typeface="Calibri" pitchFamily="34" charset="0"/>
              </a:rPr>
              <a:t>Parasitismo (+,-):</a:t>
            </a:r>
            <a:r>
              <a:rPr kumimoji="0" lang="es-ES" sz="1600" b="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Humano + protozoo: Malaria. H + </a:t>
            </a:r>
            <a:r>
              <a:rPr kumimoji="0" lang="es-ES" sz="1600" b="0" i="1" u="none" strike="noStrike" cap="none" normalizeH="0" baseline="0" dirty="0" err="1">
                <a:ln>
                  <a:noFill/>
                </a:ln>
                <a:solidFill>
                  <a:srgbClr val="FF0000"/>
                </a:solidFill>
                <a:effectLst/>
                <a:latin typeface="Calibri" pitchFamily="34" charset="0"/>
                <a:ea typeface="Times New Roman" pitchFamily="18" charset="0"/>
                <a:cs typeface="Calibri" pitchFamily="34" charset="0"/>
              </a:rPr>
              <a:t>Micobacterium</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Tuberculosis</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ES" sz="1600" b="1" u="none" strike="noStrike" cap="none" normalizeH="0" baseline="0" dirty="0" smtClean="0">
                <a:ln>
                  <a:noFill/>
                </a:ln>
                <a:solidFill>
                  <a:srgbClr val="7030A0"/>
                </a:solidFill>
                <a:effectLst/>
                <a:latin typeface="Calibri" pitchFamily="34" charset="0"/>
                <a:ea typeface="Times New Roman" pitchFamily="18" charset="0"/>
                <a:cs typeface="Calibri" pitchFamily="34" charset="0"/>
              </a:rPr>
              <a:t>Simbiosis </a:t>
            </a:r>
            <a:r>
              <a:rPr kumimoji="0" lang="es-ES" sz="1600" b="1" u="none" strike="noStrike" cap="none" normalizeH="0" baseline="0" dirty="0">
                <a:ln>
                  <a:noFill/>
                </a:ln>
                <a:solidFill>
                  <a:srgbClr val="7030A0"/>
                </a:solidFill>
                <a:effectLst/>
                <a:latin typeface="Calibri" pitchFamily="34" charset="0"/>
                <a:ea typeface="Times New Roman" pitchFamily="18" charset="0"/>
                <a:cs typeface="Calibri" pitchFamily="34" charset="0"/>
              </a:rPr>
              <a:t>(+,+):</a:t>
            </a:r>
            <a:r>
              <a:rPr kumimoji="0" lang="es-ES" sz="1600" b="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Humano + biota normal: E. </a:t>
            </a:r>
            <a:r>
              <a:rPr kumimoji="0" lang="es-ES" sz="1600" b="0" i="1" u="none" strike="noStrike" cap="none" normalizeH="0" baseline="0" dirty="0" err="1">
                <a:ln>
                  <a:noFill/>
                </a:ln>
                <a:solidFill>
                  <a:srgbClr val="FF0000"/>
                </a:solidFill>
                <a:effectLst/>
                <a:latin typeface="Calibri" pitchFamily="34" charset="0"/>
                <a:ea typeface="Times New Roman" pitchFamily="18" charset="0"/>
                <a:cs typeface="Calibri" pitchFamily="34" charset="0"/>
              </a:rPr>
              <a:t>coli</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endPar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endParaRP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S" sz="1600" b="1" dirty="0" smtClean="0">
                <a:solidFill>
                  <a:srgbClr val="7030A0"/>
                </a:solidFill>
                <a:latin typeface="Calibri" pitchFamily="34" charset="0"/>
                <a:ea typeface="Times New Roman" pitchFamily="18" charset="0"/>
                <a:cs typeface="Calibri" pitchFamily="34" charset="0"/>
              </a:rPr>
              <a:t>Comensalismo </a:t>
            </a:r>
            <a:r>
              <a:rPr lang="es-ES" sz="1600" b="1" dirty="0">
                <a:solidFill>
                  <a:srgbClr val="7030A0"/>
                </a:solidFill>
                <a:latin typeface="Calibri" pitchFamily="34" charset="0"/>
                <a:ea typeface="Times New Roman" pitchFamily="18" charset="0"/>
                <a:cs typeface="Calibri" pitchFamily="34" charset="0"/>
              </a:rPr>
              <a:t>(+,0):</a:t>
            </a:r>
            <a:r>
              <a:rPr lang="es-ES" sz="1600" b="1" dirty="0">
                <a:solidFill>
                  <a:srgbClr val="FF0000"/>
                </a:solidFill>
                <a:latin typeface="Calibri" pitchFamily="34" charset="0"/>
                <a:ea typeface="Times New Roman" pitchFamily="18" charset="0"/>
                <a:cs typeface="Calibri" pitchFamily="34" charset="0"/>
              </a:rPr>
              <a:t> </a:t>
            </a:r>
            <a:r>
              <a:rPr lang="es-ES" sz="1600" b="1" dirty="0" smtClean="0">
                <a:solidFill>
                  <a:srgbClr val="FF0000"/>
                </a:solidFill>
                <a:latin typeface="Calibri" pitchFamily="34" charset="0"/>
                <a:ea typeface="Times New Roman" pitchFamily="18" charset="0"/>
                <a:cs typeface="Calibri" pitchFamily="34" charset="0"/>
              </a:rPr>
              <a:t>     </a:t>
            </a:r>
            <a:r>
              <a:rPr lang="es-ES" sz="1600" i="1" dirty="0" smtClean="0">
                <a:solidFill>
                  <a:srgbClr val="FF0000"/>
                </a:solidFill>
                <a:latin typeface="Calibri" pitchFamily="34" charset="0"/>
                <a:ea typeface="Times New Roman" pitchFamily="18" charset="0"/>
                <a:cs typeface="Calibri" pitchFamily="34" charset="0"/>
              </a:rPr>
              <a:t>Biota normal.  Al </a:t>
            </a:r>
            <a:r>
              <a:rPr lang="es-ES" sz="1600" i="1" dirty="0">
                <a:solidFill>
                  <a:srgbClr val="FF0000"/>
                </a:solidFill>
                <a:latin typeface="Calibri" pitchFamily="34" charset="0"/>
                <a:ea typeface="Times New Roman" pitchFamily="18" charset="0"/>
                <a:cs typeface="Calibri" pitchFamily="34" charset="0"/>
              </a:rPr>
              <a:t>final , siempre mutualismo (+,+)</a:t>
            </a:r>
            <a:endParaRPr kumimoji="0" lang="es-ES" sz="1600" b="0" i="0" u="none" strike="noStrike" cap="none" normalizeH="0" baseline="0" dirty="0">
              <a:ln>
                <a:noFill/>
              </a:ln>
              <a:solidFill>
                <a:srgbClr val="7030A0"/>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1600" b="0" i="0" u="none" strike="noStrike" cap="none" normalizeH="0" baseline="0" dirty="0">
              <a:ln>
                <a:noFill/>
              </a:ln>
              <a:solidFill>
                <a:schemeClr val="tx1"/>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1" i="0" u="none" strike="noStrike" cap="none" normalizeH="0" baseline="0" dirty="0">
                <a:ln>
                  <a:noFill/>
                </a:ln>
                <a:solidFill>
                  <a:schemeClr val="tx1"/>
                </a:solidFill>
                <a:effectLst/>
                <a:latin typeface="Calibri" pitchFamily="34" charset="0"/>
                <a:ea typeface="Times New Roman" pitchFamily="18" charset="0"/>
                <a:cs typeface="Calibri" pitchFamily="34" charset="0"/>
              </a:rPr>
              <a:t>Indique cuáles de las siguientes afirmaciones no son correctas, y razone en cada uno de estos casos las respuestas.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sz="1600" b="0" i="1" u="none" strike="noStrike" cap="none" normalizeH="0" baseline="0" dirty="0">
                <a:ln>
                  <a:noFill/>
                </a:ln>
                <a:effectLst/>
                <a:latin typeface="Calibri" pitchFamily="34" charset="0"/>
                <a:ea typeface="Times New Roman" pitchFamily="18" charset="0"/>
                <a:cs typeface="Calibri" pitchFamily="34" charset="0"/>
              </a:rPr>
              <a:t>El virus del SIDA introduce su material genético en la célula blanco mediante una estructura tubular, quedando fuera la </a:t>
            </a:r>
            <a:r>
              <a:rPr kumimoji="0" lang="es-ES" sz="1600" b="0" i="1" u="none" strike="noStrike" cap="none" normalizeH="0" baseline="0" dirty="0" err="1">
                <a:ln>
                  <a:noFill/>
                </a:ln>
                <a:effectLst/>
                <a:latin typeface="Calibri" pitchFamily="34" charset="0"/>
                <a:ea typeface="Times New Roman" pitchFamily="18" charset="0"/>
                <a:cs typeface="Calibri" pitchFamily="34" charset="0"/>
              </a:rPr>
              <a:t>cápside</a:t>
            </a:r>
            <a:r>
              <a:rPr kumimoji="0" lang="es-ES" sz="1600" b="0" i="1" u="none" strike="noStrike" cap="none" normalizeH="0" baseline="0" dirty="0">
                <a:ln>
                  <a:noFill/>
                </a:ln>
                <a:effectLst/>
                <a:latin typeface="Calibri" pitchFamily="34" charset="0"/>
                <a:ea typeface="Times New Roman" pitchFamily="18" charset="0"/>
                <a:cs typeface="Calibri" pitchFamily="34" charset="0"/>
              </a:rPr>
              <a:t>. </a:t>
            </a:r>
            <a:endParaRPr kumimoji="0" lang="es-ES" sz="16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Falso </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penetran </a:t>
            </a:r>
            <a:r>
              <a:rPr kumimoji="0" lang="es-ES" sz="1600" b="0" i="1" u="none" strike="noStrike" cap="none" normalizeH="0" baseline="0" dirty="0" err="1">
                <a:ln>
                  <a:noFill/>
                </a:ln>
                <a:solidFill>
                  <a:srgbClr val="FF0000"/>
                </a:solidFill>
                <a:effectLst/>
                <a:latin typeface="Calibri" pitchFamily="34" charset="0"/>
                <a:ea typeface="Times New Roman" pitchFamily="18" charset="0"/>
                <a:cs typeface="Calibri" pitchFamily="34" charset="0"/>
              </a:rPr>
              <a:t>cápsides</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+ARN por fusión de membranas (envoltura</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1600" b="0" i="0" u="none" strike="noStrike" cap="none" normalizeH="0" baseline="0" dirty="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sz="1600" b="0" i="1" u="none" strike="noStrike" cap="none" normalizeH="0" baseline="0" dirty="0">
                <a:ln>
                  <a:noFill/>
                </a:ln>
                <a:effectLst/>
                <a:latin typeface="Calibri" pitchFamily="34" charset="0"/>
                <a:ea typeface="Times New Roman" pitchFamily="18" charset="0"/>
                <a:cs typeface="Calibri" pitchFamily="34" charset="0"/>
              </a:rPr>
              <a:t>En toda célula, procesos anabólicos y catabólicos pueden realizarse al mismo tiempo.</a:t>
            </a:r>
            <a:endParaRPr kumimoji="0" lang="es-ES" sz="16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Verdadero. </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Son procesos simultáneos y sincronizados</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1600" b="0" i="0" u="none" strike="noStrike" cap="none" normalizeH="0" baseline="0" dirty="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sz="1600" b="0" i="1" u="none" strike="noStrike" cap="none" normalizeH="0" baseline="0" dirty="0">
                <a:ln>
                  <a:noFill/>
                </a:ln>
                <a:effectLst/>
                <a:latin typeface="Calibri" pitchFamily="34" charset="0"/>
                <a:ea typeface="Times New Roman" pitchFamily="18" charset="0"/>
                <a:cs typeface="Calibri" pitchFamily="34" charset="0"/>
              </a:rPr>
              <a:t>En la meiosis la mitad de las </a:t>
            </a:r>
            <a:r>
              <a:rPr kumimoji="0" lang="es-ES" sz="1600" b="0" i="1" u="none" strike="noStrike" cap="none" normalizeH="0" baseline="0" dirty="0" err="1">
                <a:ln>
                  <a:noFill/>
                </a:ln>
                <a:effectLst/>
                <a:latin typeface="Calibri" pitchFamily="34" charset="0"/>
                <a:ea typeface="Times New Roman" pitchFamily="18" charset="0"/>
                <a:cs typeface="Calibri" pitchFamily="34" charset="0"/>
              </a:rPr>
              <a:t>cromátidas</a:t>
            </a:r>
            <a:r>
              <a:rPr kumimoji="0" lang="es-ES" sz="1600" b="0" i="1" u="none" strike="noStrike" cap="none" normalizeH="0" baseline="0" dirty="0">
                <a:ln>
                  <a:noFill/>
                </a:ln>
                <a:effectLst/>
                <a:latin typeface="Calibri" pitchFamily="34" charset="0"/>
                <a:ea typeface="Times New Roman" pitchFamily="18" charset="0"/>
                <a:cs typeface="Calibri" pitchFamily="34" charset="0"/>
              </a:rPr>
              <a:t> maternas no sufren recombinación.</a:t>
            </a:r>
            <a:endParaRPr kumimoji="0" lang="es-ES" sz="16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Falso, </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ambas </a:t>
            </a:r>
            <a:r>
              <a:rPr kumimoji="0" lang="es-ES" sz="1600" b="0" i="1" u="none" strike="noStrike" cap="none" normalizeH="0" baseline="0" dirty="0" err="1">
                <a:ln>
                  <a:noFill/>
                </a:ln>
                <a:solidFill>
                  <a:srgbClr val="FF0000"/>
                </a:solidFill>
                <a:effectLst/>
                <a:latin typeface="Calibri" pitchFamily="34" charset="0"/>
                <a:ea typeface="Times New Roman" pitchFamily="18" charset="0"/>
                <a:cs typeface="Calibri" pitchFamily="34" charset="0"/>
              </a:rPr>
              <a:t>cromátidas</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de cualquier cromosoma puede sufrir </a:t>
            </a:r>
            <a:r>
              <a:rPr kumimoji="0" lang="es-ES" sz="1600" b="0" i="1" u="none" strike="noStrike" cap="none" normalizeH="0" baseline="0" dirty="0" err="1">
                <a:ln>
                  <a:noFill/>
                </a:ln>
                <a:solidFill>
                  <a:srgbClr val="FF0000"/>
                </a:solidFill>
                <a:effectLst/>
                <a:latin typeface="Calibri" pitchFamily="34" charset="0"/>
                <a:ea typeface="Times New Roman" pitchFamily="18" charset="0"/>
                <a:cs typeface="Calibri" pitchFamily="34" charset="0"/>
              </a:rPr>
              <a:t>sobrecruzamiento</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y en consecuencia recombinación. También es independiente del origen materno</a:t>
            </a:r>
            <a:r>
              <a:rPr kumimoji="0" lang="es-ES" sz="1600" b="0" i="1" u="none" strike="noStrike" cap="none" normalizeH="0" dirty="0">
                <a:ln>
                  <a:noFill/>
                </a:ln>
                <a:solidFill>
                  <a:srgbClr val="FF0000"/>
                </a:solidFill>
                <a:effectLst/>
                <a:latin typeface="Calibri" pitchFamily="34" charset="0"/>
                <a:ea typeface="Times New Roman" pitchFamily="18" charset="0"/>
                <a:cs typeface="Calibri" pitchFamily="34" charset="0"/>
              </a:rPr>
              <a:t> o</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paterno</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sz="1600" b="0" i="0" u="none" strike="noStrike" cap="none" normalizeH="0" baseline="0" dirty="0">
              <a:ln>
                <a:noFill/>
              </a:ln>
              <a:solidFill>
                <a:srgbClr val="FF0000"/>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ES" sz="1600" b="0" i="1" u="none" strike="noStrike" cap="none" normalizeH="0" baseline="0" dirty="0">
                <a:ln>
                  <a:noFill/>
                </a:ln>
                <a:effectLst/>
                <a:latin typeface="Calibri" pitchFamily="34" charset="0"/>
                <a:ea typeface="Times New Roman" pitchFamily="18" charset="0"/>
                <a:cs typeface="Calibri" pitchFamily="34" charset="0"/>
              </a:rPr>
              <a:t>La producción de alcohol por microorganismos mejora su rendimiento si se oxigena el medio donde se realiza el proceso.</a:t>
            </a:r>
            <a:endParaRPr kumimoji="0" lang="es-ES" sz="1600" b="0" i="0" u="none" strike="noStrike" cap="none" normalizeH="0" baseline="0" dirty="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	</a:t>
            </a:r>
            <a:r>
              <a:rPr kumimoji="0" lang="es-ES" sz="1600" b="0" i="1"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Falso. </a:t>
            </a:r>
            <a:r>
              <a:rPr kumimoji="0" lang="es-ES" sz="1600" b="0" i="1" u="none" strike="noStrike" cap="none" normalizeH="0" baseline="0" dirty="0">
                <a:ln>
                  <a:noFill/>
                </a:ln>
                <a:solidFill>
                  <a:srgbClr val="FF0000"/>
                </a:solidFill>
                <a:effectLst/>
                <a:latin typeface="Calibri" pitchFamily="34" charset="0"/>
                <a:ea typeface="Times New Roman" pitchFamily="18" charset="0"/>
                <a:cs typeface="Calibri" pitchFamily="34" charset="0"/>
              </a:rPr>
              <a:t>Fermentación alcohólica es proceso anaerobio.</a:t>
            </a:r>
            <a:endParaRPr kumimoji="0" lang="es-ES" sz="1600" b="0" i="0" u="none" strike="noStrike" cap="none" normalizeH="0" baseline="0" dirty="0">
              <a:ln>
                <a:noFill/>
              </a:ln>
              <a:solidFill>
                <a:srgbClr val="FF0000"/>
              </a:solidFill>
              <a:effectLst/>
              <a:latin typeface="Arial" pitchFamily="34" charset="0"/>
              <a:cs typeface="Arial" pitchFamily="34" charset="0"/>
            </a:endParaRPr>
          </a:p>
        </p:txBody>
      </p:sp>
    </p:spTree>
    <p:extLst>
      <p:ext uri="{BB962C8B-B14F-4D97-AF65-F5344CB8AC3E}">
        <p14:creationId xmlns:p14="http://schemas.microsoft.com/office/powerpoint/2010/main" val="348410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0289">
                                            <p:txEl>
                                              <p:pRg st="3" end="3"/>
                                            </p:txEl>
                                          </p:spTgt>
                                        </p:tgtEl>
                                        <p:attrNameLst>
                                          <p:attrName>style.visibility</p:attrName>
                                        </p:attrNameLst>
                                      </p:cBhvr>
                                      <p:to>
                                        <p:strVal val="visible"/>
                                      </p:to>
                                    </p:set>
                                    <p:animEffect transition="in" filter="box(in)">
                                      <p:cBhvr>
                                        <p:cTn id="7" dur="500"/>
                                        <p:tgtEl>
                                          <p:spTgt spid="140289">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0289">
                                            <p:txEl>
                                              <p:pRg st="4" end="4"/>
                                            </p:txEl>
                                          </p:spTgt>
                                        </p:tgtEl>
                                        <p:attrNameLst>
                                          <p:attrName>style.visibility</p:attrName>
                                        </p:attrNameLst>
                                      </p:cBhvr>
                                      <p:to>
                                        <p:strVal val="visible"/>
                                      </p:to>
                                    </p:set>
                                    <p:animEffect transition="in" filter="box(in)">
                                      <p:cBhvr>
                                        <p:cTn id="12" dur="500"/>
                                        <p:tgtEl>
                                          <p:spTgt spid="14028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0289">
                                            <p:txEl>
                                              <p:pRg st="5" end="5"/>
                                            </p:txEl>
                                          </p:spTgt>
                                        </p:tgtEl>
                                        <p:attrNameLst>
                                          <p:attrName>style.visibility</p:attrName>
                                        </p:attrNameLst>
                                      </p:cBhvr>
                                      <p:to>
                                        <p:strVal val="visible"/>
                                      </p:to>
                                    </p:set>
                                    <p:animEffect transition="in" filter="box(in)">
                                      <p:cBhvr>
                                        <p:cTn id="17" dur="500"/>
                                        <p:tgtEl>
                                          <p:spTgt spid="140289">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0289">
                                            <p:txEl>
                                              <p:pRg st="6" end="6"/>
                                            </p:txEl>
                                          </p:spTgt>
                                        </p:tgtEl>
                                        <p:attrNameLst>
                                          <p:attrName>style.visibility</p:attrName>
                                        </p:attrNameLst>
                                      </p:cBhvr>
                                      <p:to>
                                        <p:strVal val="visible"/>
                                      </p:to>
                                    </p:set>
                                    <p:animEffect transition="in" filter="box(in)">
                                      <p:cBhvr>
                                        <p:cTn id="22" dur="500"/>
                                        <p:tgtEl>
                                          <p:spTgt spid="14028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40289">
                                            <p:txEl>
                                              <p:pRg st="11" end="11"/>
                                            </p:txEl>
                                          </p:spTgt>
                                        </p:tgtEl>
                                        <p:attrNameLst>
                                          <p:attrName>style.visibility</p:attrName>
                                        </p:attrNameLst>
                                      </p:cBhvr>
                                      <p:to>
                                        <p:strVal val="visible"/>
                                      </p:to>
                                    </p:set>
                                    <p:animEffect transition="in" filter="box(in)">
                                      <p:cBhvr>
                                        <p:cTn id="27" dur="500"/>
                                        <p:tgtEl>
                                          <p:spTgt spid="140289">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40289">
                                            <p:txEl>
                                              <p:pRg st="14" end="14"/>
                                            </p:txEl>
                                          </p:spTgt>
                                        </p:tgtEl>
                                        <p:attrNameLst>
                                          <p:attrName>style.visibility</p:attrName>
                                        </p:attrNameLst>
                                      </p:cBhvr>
                                      <p:to>
                                        <p:strVal val="visible"/>
                                      </p:to>
                                    </p:set>
                                    <p:animEffect transition="in" filter="box(in)">
                                      <p:cBhvr>
                                        <p:cTn id="32" dur="500"/>
                                        <p:tgtEl>
                                          <p:spTgt spid="140289">
                                            <p:txEl>
                                              <p:pRg st="14" end="1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40289">
                                            <p:txEl>
                                              <p:pRg st="17" end="17"/>
                                            </p:txEl>
                                          </p:spTgt>
                                        </p:tgtEl>
                                        <p:attrNameLst>
                                          <p:attrName>style.visibility</p:attrName>
                                        </p:attrNameLst>
                                      </p:cBhvr>
                                      <p:to>
                                        <p:strVal val="visible"/>
                                      </p:to>
                                    </p:set>
                                    <p:animEffect transition="in" filter="box(in)">
                                      <p:cBhvr>
                                        <p:cTn id="37" dur="500"/>
                                        <p:tgtEl>
                                          <p:spTgt spid="140289">
                                            <p:txEl>
                                              <p:pRg st="17" end="1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40289">
                                            <p:txEl>
                                              <p:pRg st="20" end="20"/>
                                            </p:txEl>
                                          </p:spTgt>
                                        </p:tgtEl>
                                        <p:attrNameLst>
                                          <p:attrName>style.visibility</p:attrName>
                                        </p:attrNameLst>
                                      </p:cBhvr>
                                      <p:to>
                                        <p:strVal val="visible"/>
                                      </p:to>
                                    </p:set>
                                    <p:animEffect transition="in" filter="box(in)">
                                      <p:cBhvr>
                                        <p:cTn id="42" dur="500"/>
                                        <p:tgtEl>
                                          <p:spTgt spid="140289">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1520" y="188640"/>
            <a:ext cx="8424936" cy="923330"/>
          </a:xfrm>
          <a:prstGeom prst="rect">
            <a:avLst/>
          </a:prstGeom>
        </p:spPr>
        <p:txBody>
          <a:bodyPr wrap="square">
            <a:spAutoFit/>
          </a:bodyPr>
          <a:lstStyle/>
          <a:p>
            <a:pPr lvl="0" algn="just">
              <a:spcAft>
                <a:spcPts val="0"/>
              </a:spcAft>
              <a:tabLst>
                <a:tab pos="457200" algn="l"/>
              </a:tabLst>
            </a:pPr>
            <a:r>
              <a:rPr lang="es-ES" dirty="0">
                <a:latin typeface="Calibri" panose="020F0502020204030204" pitchFamily="34" charset="0"/>
                <a:ea typeface="Times New Roman" panose="02020603050405020304" pitchFamily="18" charset="0"/>
                <a:cs typeface="Times New Roman" panose="02020603050405020304" pitchFamily="18" charset="0"/>
              </a:rPr>
              <a:t>Cita un ejemplo de </a:t>
            </a: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mutualismo</a:t>
            </a:r>
            <a:r>
              <a:rPr lang="es-ES" dirty="0">
                <a:latin typeface="Calibri" panose="020F0502020204030204" pitchFamily="34" charset="0"/>
                <a:ea typeface="Times New Roman" panose="02020603050405020304" pitchFamily="18" charset="0"/>
                <a:cs typeface="Times New Roman" panose="02020603050405020304" pitchFamily="18" charset="0"/>
              </a:rPr>
              <a:t> en el que intervenga, en cada caso, un microorganismo y: a) una planta verde, b) un vertebrado. Indicando en ambos casos qué aporta cada organismo participante en la simbiosis, y que beneficio obtiene cada uno en el proceso.</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3" name="Rectángulo 2"/>
          <p:cNvSpPr/>
          <p:nvPr/>
        </p:nvSpPr>
        <p:spPr>
          <a:xfrm>
            <a:off x="467544" y="1268760"/>
            <a:ext cx="8496944" cy="1754326"/>
          </a:xfrm>
          <a:prstGeom prst="rect">
            <a:avLst/>
          </a:prstGeom>
        </p:spPr>
        <p:txBody>
          <a:bodyPr wrap="square">
            <a:spAutoFit/>
          </a:bodyPr>
          <a:lstStyle/>
          <a:p>
            <a:pPr marL="342900" indent="-342900" algn="just">
              <a:spcAft>
                <a:spcPts val="0"/>
              </a:spcAft>
              <a:buAutoNum type="alphaLcParenR"/>
            </a:pP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Bacteria </a:t>
            </a:r>
            <a:r>
              <a:rPr lang="es-ES" b="1" i="1" u="sng"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Rhizobium</a:t>
            </a:r>
            <a:r>
              <a:rPr lang="es-ES" b="1" i="1" u="sng"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a:t>
            </a:r>
            <a:r>
              <a:rPr lang="es-ES" b="1" i="1" u="sng"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sp</a:t>
            </a:r>
            <a:r>
              <a:rPr lang="es-ES" b="1" i="1" u="sng"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(fijación de N</a:t>
            </a:r>
            <a:r>
              <a:rPr lang="es-ES" b="1" i="1" baseline="-25000"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2</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del aire) + leguminosas (humedad, protección, alimento, en raíces) </a:t>
            </a:r>
          </a:p>
          <a:p>
            <a:pPr algn="just">
              <a:spcAft>
                <a:spcPts val="0"/>
              </a:spcAft>
            </a:pPr>
            <a:endParaRPr lang="es-ES" dirty="0">
              <a:solidFill>
                <a:srgbClr val="7030A0"/>
              </a:solidFill>
              <a:latin typeface="Bookman Old Style" panose="02050604050505020204" pitchFamily="18" charset="0"/>
              <a:ea typeface="Times New Roman" panose="02020603050405020304" pitchFamily="18" charset="0"/>
              <a:cs typeface="Times New Roman" panose="02020603050405020304" pitchFamily="18" charset="0"/>
            </a:endParaRPr>
          </a:p>
          <a:p>
            <a:pPr algn="just">
              <a:spcAft>
                <a:spcPts val="0"/>
              </a:spcAft>
            </a:pP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b) </a:t>
            </a:r>
            <a:r>
              <a:rPr lang="es-ES" b="1" i="1"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Arqueobacterias</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a:t>
            </a:r>
            <a:r>
              <a:rPr lang="es-ES" b="1" i="1"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metanógenas</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(digieren celulosa) + rumiantes (alimento), </a:t>
            </a:r>
            <a:r>
              <a:rPr lang="es-ES" b="1" i="1" u="sng"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 </a:t>
            </a:r>
            <a:r>
              <a:rPr lang="es-ES" b="1" i="1" u="sng"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coli</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(vitamina K y B12, favorece la digestión al proporcionar Lactasa y competencia con patógenos + humano (alimento y medio).</a:t>
            </a:r>
            <a:endParaRPr lang="es-ES" dirty="0">
              <a:solidFill>
                <a:srgbClr val="7030A0"/>
              </a:solidFill>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4" name="Rectángulo 3"/>
          <p:cNvSpPr/>
          <p:nvPr/>
        </p:nvSpPr>
        <p:spPr>
          <a:xfrm>
            <a:off x="234896" y="3078495"/>
            <a:ext cx="8568952" cy="677108"/>
          </a:xfrm>
          <a:prstGeom prst="rect">
            <a:avLst/>
          </a:prstGeom>
        </p:spPr>
        <p:txBody>
          <a:bodyPr wrap="square">
            <a:spAutoFit/>
          </a:bodyPr>
          <a:lstStyle/>
          <a:p>
            <a:pPr algn="just">
              <a:spcAft>
                <a:spcPts val="0"/>
              </a:spcAft>
            </a:pPr>
            <a:r>
              <a:rPr lang="es-ES" dirty="0">
                <a:latin typeface="Calibri" panose="020F0502020204030204" pitchFamily="34" charset="0"/>
                <a:ea typeface="Times New Roman" panose="02020603050405020304" pitchFamily="18" charset="0"/>
              </a:rPr>
              <a:t>Define el concepto de virus. ¿Se pueden considerar seres vivos? En la naturaleza ¿tienen algún aspecto beneficioso para los seres vivos? Razona la respuesta.</a:t>
            </a:r>
            <a:endParaRPr lang="es-ES" sz="2000" dirty="0">
              <a:latin typeface="Times New Roman" panose="02020603050405020304" pitchFamily="18" charset="0"/>
              <a:ea typeface="Times New Roman" panose="02020603050405020304" pitchFamily="18" charset="0"/>
            </a:endParaRPr>
          </a:p>
        </p:txBody>
      </p:sp>
      <p:sp>
        <p:nvSpPr>
          <p:cNvPr id="5" name="Rectángulo 4"/>
          <p:cNvSpPr/>
          <p:nvPr/>
        </p:nvSpPr>
        <p:spPr>
          <a:xfrm>
            <a:off x="267527" y="3811012"/>
            <a:ext cx="8808478" cy="3046988"/>
          </a:xfrm>
          <a:prstGeom prst="rect">
            <a:avLst/>
          </a:prstGeom>
        </p:spPr>
        <p:txBody>
          <a:bodyPr wrap="square">
            <a:spAutoFit/>
          </a:bodyPr>
          <a:lstStyle/>
          <a:p>
            <a:pPr marL="342900" indent="-342900" algn="just">
              <a:spcAft>
                <a:spcPts val="0"/>
              </a:spcAft>
              <a:buFont typeface="+mj-lt"/>
              <a:buAutoNum type="alphaLcParenR"/>
            </a:pPr>
            <a:r>
              <a:rPr lang="es-ES" sz="1600" b="1" i="1" dirty="0">
                <a:solidFill>
                  <a:srgbClr val="7030A0"/>
                </a:solidFill>
                <a:latin typeface="Calibri" panose="020F0502020204030204" pitchFamily="34" charset="0"/>
                <a:ea typeface="Times New Roman" panose="02020603050405020304" pitchFamily="18" charset="0"/>
              </a:rPr>
              <a:t>Organismos </a:t>
            </a:r>
            <a:r>
              <a:rPr lang="es-ES" sz="1600" b="1" i="1" dirty="0" err="1">
                <a:solidFill>
                  <a:srgbClr val="7030A0"/>
                </a:solidFill>
                <a:latin typeface="Calibri" panose="020F0502020204030204" pitchFamily="34" charset="0"/>
                <a:ea typeface="Times New Roman" panose="02020603050405020304" pitchFamily="18" charset="0"/>
              </a:rPr>
              <a:t>acelulares</a:t>
            </a:r>
            <a:r>
              <a:rPr lang="es-ES" sz="1600" b="1" i="1" dirty="0">
                <a:solidFill>
                  <a:srgbClr val="7030A0"/>
                </a:solidFill>
                <a:latin typeface="Calibri" panose="020F0502020204030204" pitchFamily="34" charset="0"/>
                <a:ea typeface="Times New Roman" panose="02020603050405020304" pitchFamily="18" charset="0"/>
              </a:rPr>
              <a:t>, situados entre lo vivo y lo inerte, constituidos básicamente por moléculas de ácido nucleico (ADN o ARN) asociado a proteínas (</a:t>
            </a:r>
            <a:r>
              <a:rPr lang="es-ES" sz="1600" b="1" i="1" dirty="0" err="1">
                <a:solidFill>
                  <a:srgbClr val="7030A0"/>
                </a:solidFill>
                <a:latin typeface="Calibri" panose="020F0502020204030204" pitchFamily="34" charset="0"/>
                <a:ea typeface="Times New Roman" panose="02020603050405020304" pitchFamily="18" charset="0"/>
              </a:rPr>
              <a:t>cápside</a:t>
            </a:r>
            <a:r>
              <a:rPr lang="es-ES" sz="1600" b="1" i="1" dirty="0">
                <a:solidFill>
                  <a:srgbClr val="7030A0"/>
                </a:solidFill>
                <a:latin typeface="Calibri" panose="020F0502020204030204" pitchFamily="34" charset="0"/>
                <a:ea typeface="Times New Roman" panose="02020603050405020304" pitchFamily="18" charset="0"/>
              </a:rPr>
              <a:t>). </a:t>
            </a:r>
            <a:r>
              <a:rPr lang="es-ES" sz="1600" b="1" i="1" dirty="0" smtClean="0">
                <a:solidFill>
                  <a:srgbClr val="7030A0"/>
                </a:solidFill>
                <a:latin typeface="Calibri" panose="020F0502020204030204" pitchFamily="34" charset="0"/>
                <a:ea typeface="Times New Roman" panose="02020603050405020304" pitchFamily="18" charset="0"/>
              </a:rPr>
              <a:t>Presentan capacidad reproductiva. </a:t>
            </a:r>
          </a:p>
          <a:p>
            <a:pPr marL="342900" indent="-342900" algn="just">
              <a:spcAft>
                <a:spcPts val="0"/>
              </a:spcAft>
              <a:buFont typeface="+mj-lt"/>
              <a:buAutoNum type="alphaLcParenR"/>
            </a:pPr>
            <a:endParaRPr lang="es-ES" sz="1600" b="1" i="1" dirty="0">
              <a:solidFill>
                <a:srgbClr val="7030A0"/>
              </a:solidFill>
              <a:latin typeface="Calibri" panose="020F0502020204030204" pitchFamily="34" charset="0"/>
              <a:ea typeface="Times New Roman" panose="02020603050405020304" pitchFamily="18" charset="0"/>
            </a:endParaRPr>
          </a:p>
          <a:p>
            <a:pPr marL="342900" indent="-342900" algn="just">
              <a:spcAft>
                <a:spcPts val="0"/>
              </a:spcAft>
              <a:buFont typeface="+mj-lt"/>
              <a:buAutoNum type="alphaLcParenR"/>
            </a:pPr>
            <a:r>
              <a:rPr lang="es-ES" sz="1600" b="1" i="1" dirty="0">
                <a:solidFill>
                  <a:srgbClr val="7030A0"/>
                </a:solidFill>
                <a:latin typeface="Calibri" panose="020F0502020204030204" pitchFamily="34" charset="0"/>
                <a:ea typeface="Times New Roman" panose="02020603050405020304" pitchFamily="18" charset="0"/>
              </a:rPr>
              <a:t>No, ya que no llegan al nivel celular y no cumplen las funciones vitales de relación y nutrición, se reproducen utilizando el aparato enzimático de la célula a la que invaden, por lo que son </a:t>
            </a:r>
            <a:r>
              <a:rPr lang="es-ES" sz="1600" b="1" i="1" u="sng" dirty="0">
                <a:solidFill>
                  <a:srgbClr val="7030A0"/>
                </a:solidFill>
                <a:latin typeface="Calibri" panose="020F0502020204030204" pitchFamily="34" charset="0"/>
                <a:ea typeface="Times New Roman" panose="02020603050405020304" pitchFamily="18" charset="0"/>
              </a:rPr>
              <a:t>parásitos obligado</a:t>
            </a:r>
            <a:r>
              <a:rPr lang="es-ES" sz="1600" b="1" i="1" dirty="0">
                <a:solidFill>
                  <a:srgbClr val="7030A0"/>
                </a:solidFill>
                <a:latin typeface="Calibri" panose="020F0502020204030204" pitchFamily="34" charset="0"/>
                <a:ea typeface="Times New Roman" panose="02020603050405020304" pitchFamily="18" charset="0"/>
              </a:rPr>
              <a:t>s. Realmente es la célula huésped quien fabrica nuevos virus. </a:t>
            </a:r>
          </a:p>
          <a:p>
            <a:pPr marL="342900" indent="-342900" algn="just">
              <a:spcAft>
                <a:spcPts val="0"/>
              </a:spcAft>
              <a:buFont typeface="+mj-lt"/>
              <a:buAutoNum type="alphaLcParenR"/>
            </a:pPr>
            <a:endParaRPr lang="es-ES" sz="1600" b="1" i="1" dirty="0">
              <a:solidFill>
                <a:srgbClr val="7030A0"/>
              </a:solidFill>
              <a:latin typeface="Calibri" panose="020F0502020204030204" pitchFamily="34" charset="0"/>
              <a:ea typeface="Times New Roman" panose="02020603050405020304" pitchFamily="18" charset="0"/>
            </a:endParaRPr>
          </a:p>
          <a:p>
            <a:pPr marL="342900" indent="-342900" algn="just">
              <a:spcAft>
                <a:spcPts val="0"/>
              </a:spcAft>
              <a:buFont typeface="+mj-lt"/>
              <a:buAutoNum type="alphaLcParenR"/>
            </a:pPr>
            <a:r>
              <a:rPr lang="es-ES" sz="1600" b="1" i="1" dirty="0">
                <a:solidFill>
                  <a:srgbClr val="7030A0"/>
                </a:solidFill>
                <a:latin typeface="Calibri" panose="020F0502020204030204" pitchFamily="34" charset="0"/>
                <a:ea typeface="Times New Roman" panose="02020603050405020304" pitchFamily="18" charset="0"/>
              </a:rPr>
              <a:t>En la naturaleza actúan como “</a:t>
            </a:r>
            <a:r>
              <a:rPr lang="es-ES" sz="1600" b="1" i="1" dirty="0" err="1">
                <a:solidFill>
                  <a:srgbClr val="7030A0"/>
                </a:solidFill>
                <a:latin typeface="Calibri" panose="020F0502020204030204" pitchFamily="34" charset="0"/>
                <a:ea typeface="Times New Roman" panose="02020603050405020304" pitchFamily="18" charset="0"/>
              </a:rPr>
              <a:t>transposones</a:t>
            </a:r>
            <a:r>
              <a:rPr lang="es-ES" sz="1600" b="1" i="1" dirty="0">
                <a:solidFill>
                  <a:srgbClr val="7030A0"/>
                </a:solidFill>
                <a:latin typeface="Calibri" panose="020F0502020204030204" pitchFamily="34" charset="0"/>
                <a:ea typeface="Times New Roman" panose="02020603050405020304" pitchFamily="18" charset="0"/>
              </a:rPr>
              <a:t>” intercelulares permitiendo el intercambio de genes de manera que suponen una importante fuente de variabilidad genética, esto es especialmente importante en el caso de los bacteriófagos en los procesos </a:t>
            </a:r>
            <a:r>
              <a:rPr lang="es-ES" sz="1600" b="1" i="1" dirty="0" err="1">
                <a:solidFill>
                  <a:srgbClr val="7030A0"/>
                </a:solidFill>
                <a:latin typeface="Calibri" panose="020F0502020204030204" pitchFamily="34" charset="0"/>
                <a:ea typeface="Times New Roman" panose="02020603050405020304" pitchFamily="18" charset="0"/>
              </a:rPr>
              <a:t>parasexuales</a:t>
            </a:r>
            <a:r>
              <a:rPr lang="es-ES" sz="1600" b="1" i="1" dirty="0">
                <a:solidFill>
                  <a:srgbClr val="7030A0"/>
                </a:solidFill>
                <a:latin typeface="Calibri" panose="020F0502020204030204" pitchFamily="34" charset="0"/>
                <a:ea typeface="Times New Roman" panose="02020603050405020304" pitchFamily="18" charset="0"/>
              </a:rPr>
              <a:t> de transducción. Por tanto favorecen los procesos evolutivos tanto en procariotas como en eucariotas. Desde el punto de vista sanitario la transducción puede </a:t>
            </a:r>
            <a:r>
              <a:rPr lang="es-ES" sz="1600" b="1" i="1" dirty="0" smtClean="0">
                <a:solidFill>
                  <a:srgbClr val="7030A0"/>
                </a:solidFill>
                <a:latin typeface="Calibri" panose="020F0502020204030204" pitchFamily="34" charset="0"/>
                <a:ea typeface="Times New Roman" panose="02020603050405020304" pitchFamily="18" charset="0"/>
              </a:rPr>
              <a:t>ser el origen e la </a:t>
            </a:r>
            <a:r>
              <a:rPr lang="es-ES" sz="1600" b="1" i="1" dirty="0">
                <a:solidFill>
                  <a:srgbClr val="7030A0"/>
                </a:solidFill>
                <a:latin typeface="Calibri" panose="020F0502020204030204" pitchFamily="34" charset="0"/>
                <a:ea typeface="Times New Roman" panose="02020603050405020304" pitchFamily="18" charset="0"/>
              </a:rPr>
              <a:t>resistencia a antibióticos en bacterias.</a:t>
            </a:r>
            <a:endParaRPr lang="es-ES" sz="1600" dirty="0">
              <a:solidFill>
                <a:srgbClr val="7030A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045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323528" y="1340768"/>
            <a:ext cx="8424936" cy="1200329"/>
          </a:xfrm>
          <a:prstGeom prst="rect">
            <a:avLst/>
          </a:prstGeom>
        </p:spPr>
        <p:txBody>
          <a:bodyPr wrap="square">
            <a:spAutoFit/>
          </a:bodyPr>
          <a:lstStyle/>
          <a:p>
            <a:pPr lvl="0" algn="just" eaLnBrk="0" hangingPunct="0"/>
            <a:r>
              <a:rPr lang="es-ES" altLang="es-ES" dirty="0">
                <a:latin typeface="Calibri" panose="020F0502020204030204" pitchFamily="34" charset="0"/>
                <a:ea typeface="Times New Roman" panose="02020603050405020304" pitchFamily="18" charset="0"/>
                <a:cs typeface="Calibri" panose="020F0502020204030204" pitchFamily="34" charset="0"/>
              </a:rPr>
              <a:t>Dibuja la estructura de un fago T4, indicando las partes más importantes y la naturaleza molecular de cada una de ellas. Describe, además, mediante un dibujo, su ciclo biológico (lítico). Dibuja también el ciclo de un fago </a:t>
            </a:r>
            <a:r>
              <a:rPr lang="es-ES" altLang="es-ES" dirty="0" smtClean="0">
                <a:latin typeface="Calibri" panose="020F0502020204030204" pitchFamily="34" charset="0"/>
                <a:ea typeface="Times New Roman" panose="02020603050405020304" pitchFamily="18" charset="0"/>
                <a:cs typeface="Calibri" panose="020F0502020204030204" pitchFamily="34" charset="0"/>
              </a:rPr>
              <a:t>atemperado  </a:t>
            </a:r>
            <a:r>
              <a:rPr lang="es-ES" altLang="es-ES" dirty="0">
                <a:latin typeface="Calibri" panose="020F0502020204030204" pitchFamily="34" charset="0"/>
                <a:ea typeface="Times New Roman" panose="02020603050405020304" pitchFamily="18" charset="0"/>
                <a:cs typeface="Calibri" panose="020F0502020204030204" pitchFamily="34" charset="0"/>
              </a:rPr>
              <a:t>como el fago </a:t>
            </a:r>
            <a:r>
              <a:rPr lang="es-ES_tradnl" dirty="0">
                <a:sym typeface="Symbol" pitchFamily="18" charset="2"/>
              </a:rPr>
              <a:t> </a:t>
            </a:r>
            <a:r>
              <a:rPr lang="es-ES_tradnl" dirty="0" smtClean="0">
                <a:sym typeface="Symbol" pitchFamily="18" charset="2"/>
              </a:rPr>
              <a:t>(lítico o </a:t>
            </a:r>
            <a:r>
              <a:rPr lang="es-ES_tradnl" dirty="0" err="1" smtClean="0">
                <a:sym typeface="Symbol" pitchFamily="18" charset="2"/>
              </a:rPr>
              <a:t>lisogénico</a:t>
            </a:r>
            <a:r>
              <a:rPr lang="es-ES_tradnl" dirty="0">
                <a:sym typeface="Symbol" pitchFamily="18" charset="2"/>
              </a:rPr>
              <a:t>).</a:t>
            </a:r>
            <a:endParaRPr lang="es-ES" altLang="es-ES" dirty="0">
              <a:latin typeface="Arial" panose="020B0604020202020204" pitchFamily="34" charset="0"/>
            </a:endParaRPr>
          </a:p>
        </p:txBody>
      </p:sp>
      <p:pic>
        <p:nvPicPr>
          <p:cNvPr id="9" name="Picture 4" descr="fago 2"/>
          <p:cNvPicPr>
            <a:picLocks noChangeAspect="1" noChangeArrowheads="1"/>
          </p:cNvPicPr>
          <p:nvPr/>
        </p:nvPicPr>
        <p:blipFill>
          <a:blip r:embed="rId2" cstate="print"/>
          <a:srcRect/>
          <a:stretch>
            <a:fillRect/>
          </a:stretch>
        </p:blipFill>
        <p:spPr bwMode="auto">
          <a:xfrm>
            <a:off x="1691680" y="2708920"/>
            <a:ext cx="5850423" cy="3672408"/>
          </a:xfrm>
          <a:prstGeom prst="rect">
            <a:avLst/>
          </a:prstGeom>
          <a:noFill/>
          <a:ln w="9525">
            <a:solidFill>
              <a:srgbClr val="000000"/>
            </a:solidFill>
            <a:miter lim="800000"/>
            <a:headEnd/>
            <a:tailEnd/>
          </a:ln>
        </p:spPr>
      </p:pic>
      <p:sp>
        <p:nvSpPr>
          <p:cNvPr id="4" name="CuadroTexto 3"/>
          <p:cNvSpPr txBox="1"/>
          <p:nvPr/>
        </p:nvSpPr>
        <p:spPr>
          <a:xfrm>
            <a:off x="291980" y="394936"/>
            <a:ext cx="1800199"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solidFill>
                  <a:srgbClr val="7030A0"/>
                </a:solidFill>
              </a:rPr>
              <a:t>Taxonomía: virus (7)</a:t>
            </a:r>
          </a:p>
        </p:txBody>
      </p:sp>
    </p:spTree>
    <p:extLst>
      <p:ext uri="{BB962C8B-B14F-4D97-AF65-F5344CB8AC3E}">
        <p14:creationId xmlns:p14="http://schemas.microsoft.com/office/powerpoint/2010/main" val="4104905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1200578"/>
            <a:ext cx="9144000" cy="5124450"/>
          </a:xfrm>
          <a:prstGeom prst="rect">
            <a:avLst/>
          </a:prstGeom>
        </p:spPr>
      </p:pic>
      <p:sp>
        <p:nvSpPr>
          <p:cNvPr id="34818" name="1 Título"/>
          <p:cNvSpPr>
            <a:spLocks noGrp="1"/>
          </p:cNvSpPr>
          <p:nvPr>
            <p:ph type="title"/>
          </p:nvPr>
        </p:nvSpPr>
        <p:spPr>
          <a:xfrm>
            <a:off x="612775" y="228600"/>
            <a:ext cx="8153400" cy="990600"/>
          </a:xfrm>
        </p:spPr>
        <p:txBody>
          <a:bodyPr/>
          <a:lstStyle/>
          <a:p>
            <a:pPr algn="ctr"/>
            <a:r>
              <a:rPr lang="es-ES_tradnl" b="1"/>
              <a:t>LOS VIRUS (bacteriofagos)</a:t>
            </a:r>
          </a:p>
        </p:txBody>
      </p:sp>
      <p:sp>
        <p:nvSpPr>
          <p:cNvPr id="8" name="7 Rectángulo"/>
          <p:cNvSpPr>
            <a:spLocks noChangeArrowheads="1"/>
          </p:cNvSpPr>
          <p:nvPr/>
        </p:nvSpPr>
        <p:spPr bwMode="auto">
          <a:xfrm>
            <a:off x="3708400" y="1916113"/>
            <a:ext cx="1593850" cy="369887"/>
          </a:xfrm>
          <a:prstGeom prst="rect">
            <a:avLst/>
          </a:prstGeom>
          <a:noFill/>
          <a:ln w="9525">
            <a:noFill/>
            <a:miter lim="800000"/>
            <a:headEnd/>
            <a:tailEnd/>
          </a:ln>
        </p:spPr>
        <p:txBody>
          <a:bodyPr wrap="none">
            <a:spAutoFit/>
          </a:bodyPr>
          <a:lstStyle/>
          <a:p>
            <a:r>
              <a:rPr lang="es-ES_tradnl" b="1"/>
              <a:t>1º Adsorción</a:t>
            </a:r>
            <a:endParaRPr lang="es-ES_tradnl"/>
          </a:p>
        </p:txBody>
      </p:sp>
      <p:sp>
        <p:nvSpPr>
          <p:cNvPr id="9" name="8 Rectángulo"/>
          <p:cNvSpPr>
            <a:spLocks noChangeArrowheads="1"/>
          </p:cNvSpPr>
          <p:nvPr/>
        </p:nvSpPr>
        <p:spPr bwMode="auto">
          <a:xfrm>
            <a:off x="2195736" y="3453972"/>
            <a:ext cx="1847850" cy="368300"/>
          </a:xfrm>
          <a:prstGeom prst="rect">
            <a:avLst/>
          </a:prstGeom>
          <a:noFill/>
          <a:ln w="9525">
            <a:noFill/>
            <a:miter lim="800000"/>
            <a:headEnd/>
            <a:tailEnd/>
          </a:ln>
        </p:spPr>
        <p:txBody>
          <a:bodyPr wrap="none">
            <a:spAutoFit/>
          </a:bodyPr>
          <a:lstStyle/>
          <a:p>
            <a:r>
              <a:rPr lang="es-ES_tradnl" b="1" dirty="0"/>
              <a:t>2º Penetración</a:t>
            </a:r>
            <a:r>
              <a:rPr lang="es-ES_tradnl" dirty="0"/>
              <a:t> </a:t>
            </a:r>
          </a:p>
        </p:txBody>
      </p:sp>
      <p:sp>
        <p:nvSpPr>
          <p:cNvPr id="10" name="9 Rectángulo"/>
          <p:cNvSpPr>
            <a:spLocks noChangeArrowheads="1"/>
          </p:cNvSpPr>
          <p:nvPr/>
        </p:nvSpPr>
        <p:spPr bwMode="auto">
          <a:xfrm>
            <a:off x="1992312" y="4874356"/>
            <a:ext cx="1730375" cy="368300"/>
          </a:xfrm>
          <a:prstGeom prst="rect">
            <a:avLst/>
          </a:prstGeom>
          <a:noFill/>
          <a:ln w="9525">
            <a:noFill/>
            <a:miter lim="800000"/>
            <a:headEnd/>
            <a:tailEnd/>
          </a:ln>
        </p:spPr>
        <p:txBody>
          <a:bodyPr wrap="none">
            <a:spAutoFit/>
          </a:bodyPr>
          <a:lstStyle/>
          <a:p>
            <a:pPr lvl="1"/>
            <a:r>
              <a:rPr lang="es-ES_tradnl" b="1" dirty="0"/>
              <a:t>3º Eclipse</a:t>
            </a:r>
          </a:p>
        </p:txBody>
      </p:sp>
      <p:sp>
        <p:nvSpPr>
          <p:cNvPr id="11" name="10 Rectángulo"/>
          <p:cNvSpPr>
            <a:spLocks noChangeArrowheads="1"/>
          </p:cNvSpPr>
          <p:nvPr/>
        </p:nvSpPr>
        <p:spPr bwMode="auto">
          <a:xfrm>
            <a:off x="0" y="5949950"/>
            <a:ext cx="2520950" cy="646113"/>
          </a:xfrm>
          <a:prstGeom prst="rect">
            <a:avLst/>
          </a:prstGeom>
          <a:noFill/>
          <a:ln w="9525">
            <a:noFill/>
            <a:miter lim="800000"/>
            <a:headEnd/>
            <a:tailEnd/>
          </a:ln>
        </p:spPr>
        <p:txBody>
          <a:bodyPr>
            <a:spAutoFit/>
          </a:bodyPr>
          <a:lstStyle/>
          <a:p>
            <a:pPr lvl="1"/>
            <a:r>
              <a:rPr lang="es-ES_tradnl" b="1"/>
              <a:t>4º Acoplamiento </a:t>
            </a:r>
          </a:p>
          <a:p>
            <a:pPr lvl="1"/>
            <a:r>
              <a:rPr lang="es-ES_tradnl"/>
              <a:t>(autoemsamblaje)</a:t>
            </a:r>
          </a:p>
        </p:txBody>
      </p:sp>
      <p:sp>
        <p:nvSpPr>
          <p:cNvPr id="12" name="11 Rectángulo"/>
          <p:cNvSpPr>
            <a:spLocks noChangeArrowheads="1"/>
          </p:cNvSpPr>
          <p:nvPr/>
        </p:nvSpPr>
        <p:spPr bwMode="auto">
          <a:xfrm>
            <a:off x="0" y="1571625"/>
            <a:ext cx="2857500" cy="646113"/>
          </a:xfrm>
          <a:prstGeom prst="rect">
            <a:avLst/>
          </a:prstGeom>
          <a:noFill/>
          <a:ln w="9525">
            <a:noFill/>
            <a:miter lim="800000"/>
            <a:headEnd/>
            <a:tailEnd/>
          </a:ln>
        </p:spPr>
        <p:txBody>
          <a:bodyPr>
            <a:spAutoFit/>
          </a:bodyPr>
          <a:lstStyle/>
          <a:p>
            <a:pPr lvl="1"/>
            <a:r>
              <a:rPr lang="es-ES_tradnl" b="1" dirty="0"/>
              <a:t>5º Lisis</a:t>
            </a:r>
            <a:r>
              <a:rPr lang="es-ES_tradnl" dirty="0"/>
              <a:t> </a:t>
            </a:r>
            <a:r>
              <a:rPr lang="es-ES_tradnl" b="1" dirty="0"/>
              <a:t>bacteriana </a:t>
            </a:r>
          </a:p>
          <a:p>
            <a:pPr lvl="1"/>
            <a:r>
              <a:rPr lang="es-ES_tradnl" b="1" dirty="0"/>
              <a:t>Y  Liberación </a:t>
            </a:r>
          </a:p>
        </p:txBody>
      </p:sp>
      <p:sp>
        <p:nvSpPr>
          <p:cNvPr id="14" name="13 Rectángulo"/>
          <p:cNvSpPr>
            <a:spLocks noChangeArrowheads="1"/>
          </p:cNvSpPr>
          <p:nvPr/>
        </p:nvSpPr>
        <p:spPr bwMode="auto">
          <a:xfrm>
            <a:off x="4356100" y="4581525"/>
            <a:ext cx="3024188" cy="646113"/>
          </a:xfrm>
          <a:prstGeom prst="rect">
            <a:avLst/>
          </a:prstGeom>
          <a:noFill/>
          <a:ln w="9525">
            <a:noFill/>
            <a:miter lim="800000"/>
            <a:headEnd/>
            <a:tailEnd/>
          </a:ln>
        </p:spPr>
        <p:txBody>
          <a:bodyPr>
            <a:spAutoFit/>
          </a:bodyPr>
          <a:lstStyle/>
          <a:p>
            <a:pPr lvl="1"/>
            <a:r>
              <a:rPr lang="es-ES_tradnl" b="1" i="1">
                <a:solidFill>
                  <a:srgbClr val="002060"/>
                </a:solidFill>
              </a:rPr>
              <a:t>3º Inserción del </a:t>
            </a:r>
          </a:p>
          <a:p>
            <a:pPr lvl="1"/>
            <a:r>
              <a:rPr lang="es-ES_tradnl" b="1" i="1">
                <a:solidFill>
                  <a:srgbClr val="002060"/>
                </a:solidFill>
              </a:rPr>
              <a:t>ADN vírico </a:t>
            </a:r>
            <a:r>
              <a:rPr lang="es-ES_tradnl" i="1">
                <a:solidFill>
                  <a:srgbClr val="002060"/>
                </a:solidFill>
                <a:sym typeface="Symbol" pitchFamily="18" charset="2"/>
              </a:rPr>
              <a:t></a:t>
            </a:r>
            <a:r>
              <a:rPr lang="es-ES_tradnl" i="1">
                <a:solidFill>
                  <a:srgbClr val="002060"/>
                </a:solidFill>
              </a:rPr>
              <a:t> </a:t>
            </a:r>
            <a:r>
              <a:rPr lang="es-ES_tradnl" b="1" i="1">
                <a:solidFill>
                  <a:srgbClr val="FF0000"/>
                </a:solidFill>
              </a:rPr>
              <a:t>profago</a:t>
            </a:r>
            <a:endParaRPr lang="es-ES_tradnl" i="1">
              <a:solidFill>
                <a:srgbClr val="002060"/>
              </a:solidFill>
            </a:endParaRPr>
          </a:p>
        </p:txBody>
      </p:sp>
      <p:sp>
        <p:nvSpPr>
          <p:cNvPr id="15" name="14 Rectángulo"/>
          <p:cNvSpPr>
            <a:spLocks noChangeArrowheads="1"/>
          </p:cNvSpPr>
          <p:nvPr/>
        </p:nvSpPr>
        <p:spPr bwMode="auto">
          <a:xfrm>
            <a:off x="2987675" y="6021388"/>
            <a:ext cx="2403475" cy="646112"/>
          </a:xfrm>
          <a:prstGeom prst="rect">
            <a:avLst/>
          </a:prstGeom>
          <a:noFill/>
          <a:ln w="9525">
            <a:noFill/>
            <a:miter lim="800000"/>
            <a:headEnd/>
            <a:tailEnd/>
          </a:ln>
        </p:spPr>
        <p:txBody>
          <a:bodyPr wrap="none">
            <a:spAutoFit/>
          </a:bodyPr>
          <a:lstStyle/>
          <a:p>
            <a:pPr lvl="1"/>
            <a:r>
              <a:rPr lang="es-ES_tradnl" b="1" i="1">
                <a:solidFill>
                  <a:srgbClr val="002060"/>
                </a:solidFill>
              </a:rPr>
              <a:t>4º Inducción</a:t>
            </a:r>
            <a:r>
              <a:rPr lang="es-ES_tradnl" i="1">
                <a:solidFill>
                  <a:srgbClr val="002060"/>
                </a:solidFill>
              </a:rPr>
              <a:t> :</a:t>
            </a:r>
            <a:r>
              <a:rPr lang="es-ES_tradnl" b="1" i="1">
                <a:solidFill>
                  <a:srgbClr val="002060"/>
                </a:solidFill>
              </a:rPr>
              <a:t> </a:t>
            </a:r>
          </a:p>
          <a:p>
            <a:pPr lvl="1"/>
            <a:r>
              <a:rPr lang="es-ES_tradnl" b="1" i="1">
                <a:solidFill>
                  <a:srgbClr val="002060"/>
                </a:solidFill>
              </a:rPr>
              <a:t>Respuesta lítica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ox(i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ox(i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ox(i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p:cTn id="37" dur="500" fill="hold"/>
                                        <p:tgtEl>
                                          <p:spTgt spid="15"/>
                                        </p:tgtEl>
                                        <p:attrNameLst>
                                          <p:attrName>ppt_w</p:attrName>
                                        </p:attrNameLst>
                                      </p:cBhvr>
                                      <p:tavLst>
                                        <p:tav tm="0">
                                          <p:val>
                                            <p:fltVal val="0"/>
                                          </p:val>
                                        </p:tav>
                                        <p:tav tm="100000">
                                          <p:val>
                                            <p:strVal val="#ppt_w"/>
                                          </p:val>
                                        </p:tav>
                                      </p:tavLst>
                                    </p:anim>
                                    <p:anim calcmode="lin" valueType="num">
                                      <p:cBhvr>
                                        <p:cTn id="38" dur="500" fill="hold"/>
                                        <p:tgtEl>
                                          <p:spTgt spid="1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1 Título"/>
          <p:cNvSpPr>
            <a:spLocks noGrp="1"/>
          </p:cNvSpPr>
          <p:nvPr>
            <p:ph type="title"/>
          </p:nvPr>
        </p:nvSpPr>
        <p:spPr>
          <a:xfrm>
            <a:off x="612775" y="228600"/>
            <a:ext cx="8153400" cy="990600"/>
          </a:xfrm>
        </p:spPr>
        <p:txBody>
          <a:bodyPr/>
          <a:lstStyle/>
          <a:p>
            <a:pPr algn="ctr"/>
            <a:r>
              <a:rPr lang="es-ES_tradnl" b="1"/>
              <a:t>LOS VIRUS (bacteriofagos)</a:t>
            </a:r>
          </a:p>
        </p:txBody>
      </p:sp>
      <p:sp>
        <p:nvSpPr>
          <p:cNvPr id="32771" name="2 Marcador de contenido"/>
          <p:cNvSpPr>
            <a:spLocks noGrp="1"/>
          </p:cNvSpPr>
          <p:nvPr>
            <p:ph sz="quarter" idx="1"/>
          </p:nvPr>
        </p:nvSpPr>
        <p:spPr>
          <a:xfrm>
            <a:off x="0" y="1600200"/>
            <a:ext cx="9144000" cy="5716588"/>
          </a:xfrm>
        </p:spPr>
        <p:txBody>
          <a:bodyPr/>
          <a:lstStyle/>
          <a:p>
            <a:r>
              <a:rPr lang="es-ES_tradnl" sz="3200" b="1" dirty="0"/>
              <a:t>C. </a:t>
            </a:r>
            <a:r>
              <a:rPr lang="es-ES_tradnl" sz="3200" b="1" dirty="0" err="1"/>
              <a:t>LíTICO</a:t>
            </a:r>
            <a:r>
              <a:rPr lang="es-ES_tradnl" sz="3200" dirty="0"/>
              <a:t>: (</a:t>
            </a:r>
            <a:r>
              <a:rPr lang="es-ES_tradnl" sz="3200" dirty="0" err="1"/>
              <a:t>bacteriofagos</a:t>
            </a:r>
            <a:r>
              <a:rPr lang="es-ES_tradnl" sz="3200" dirty="0"/>
              <a:t> ej. </a:t>
            </a:r>
            <a:r>
              <a:rPr lang="es-ES_tradnl" sz="3200" b="1" dirty="0">
                <a:solidFill>
                  <a:srgbClr val="FF0000"/>
                </a:solidFill>
              </a:rPr>
              <a:t>fago T4</a:t>
            </a:r>
            <a:r>
              <a:rPr lang="es-ES_tradnl" sz="3200" dirty="0"/>
              <a:t>)</a:t>
            </a:r>
          </a:p>
          <a:p>
            <a:pPr lvl="1"/>
            <a:r>
              <a:rPr lang="es-ES_tradnl" b="1" dirty="0"/>
              <a:t>1º Adsorción</a:t>
            </a:r>
            <a:r>
              <a:rPr lang="es-ES_tradnl" dirty="0"/>
              <a:t>: fijación específica (fibras caudales)</a:t>
            </a:r>
          </a:p>
          <a:p>
            <a:pPr lvl="1"/>
            <a:r>
              <a:rPr lang="es-ES_tradnl" b="1" dirty="0"/>
              <a:t>2º Penetración</a:t>
            </a:r>
            <a:r>
              <a:rPr lang="es-ES_tradnl" dirty="0"/>
              <a:t> (lisozima y ATP) </a:t>
            </a:r>
            <a:r>
              <a:rPr lang="es-ES_tradnl" dirty="0">
                <a:sym typeface="Symbol" pitchFamily="18" charset="2"/>
              </a:rPr>
              <a:t></a:t>
            </a:r>
            <a:r>
              <a:rPr lang="es-ES_tradnl" dirty="0"/>
              <a:t> inyección del ADN</a:t>
            </a:r>
          </a:p>
          <a:p>
            <a:pPr lvl="1"/>
            <a:r>
              <a:rPr lang="es-ES_tradnl" b="1" dirty="0"/>
              <a:t>3º Eclipse: </a:t>
            </a:r>
            <a:r>
              <a:rPr lang="es-ES_tradnl" dirty="0"/>
              <a:t>Expresión de</a:t>
            </a:r>
            <a:r>
              <a:rPr lang="es-ES_tradnl" b="1" dirty="0"/>
              <a:t> </a:t>
            </a:r>
            <a:r>
              <a:rPr lang="es-ES_tradnl" dirty="0" err="1"/>
              <a:t>ARN</a:t>
            </a:r>
            <a:r>
              <a:rPr lang="es-ES_tradnl" baseline="-25000" dirty="0" err="1"/>
              <a:t>m</a:t>
            </a:r>
            <a:r>
              <a:rPr lang="es-ES_tradnl" dirty="0"/>
              <a:t> vírico: </a:t>
            </a:r>
          </a:p>
          <a:p>
            <a:pPr lvl="2"/>
            <a:r>
              <a:rPr lang="es-ES_tradnl" dirty="0"/>
              <a:t>a) </a:t>
            </a:r>
            <a:r>
              <a:rPr lang="es-ES_tradnl" dirty="0" err="1"/>
              <a:t>endonucleasas</a:t>
            </a:r>
            <a:r>
              <a:rPr lang="es-ES_tradnl" dirty="0"/>
              <a:t> víricas </a:t>
            </a:r>
            <a:r>
              <a:rPr lang="es-ES_tradnl" dirty="0">
                <a:sym typeface="Symbol" pitchFamily="18" charset="2"/>
              </a:rPr>
              <a:t></a:t>
            </a:r>
            <a:r>
              <a:rPr lang="es-ES_tradnl" dirty="0"/>
              <a:t> </a:t>
            </a:r>
            <a:r>
              <a:rPr lang="es-ES_tradnl" b="1" dirty="0"/>
              <a:t>digestión de ADN bacteriano</a:t>
            </a:r>
            <a:endParaRPr lang="es-ES_tradnl" dirty="0"/>
          </a:p>
          <a:p>
            <a:pPr lvl="2"/>
            <a:r>
              <a:rPr lang="es-ES_tradnl" dirty="0"/>
              <a:t>b) </a:t>
            </a:r>
            <a:r>
              <a:rPr lang="es-ES_tradnl" b="1" dirty="0"/>
              <a:t>replicación</a:t>
            </a:r>
            <a:r>
              <a:rPr lang="es-ES_tradnl" dirty="0"/>
              <a:t> (con aparato enzimático bacteriano) </a:t>
            </a:r>
            <a:r>
              <a:rPr lang="es-ES_tradnl" dirty="0">
                <a:sym typeface="Symbol" pitchFamily="18" charset="2"/>
              </a:rPr>
              <a:t></a:t>
            </a:r>
            <a:r>
              <a:rPr lang="es-ES_tradnl" dirty="0"/>
              <a:t> </a:t>
            </a:r>
            <a:r>
              <a:rPr lang="es-ES_tradnl" dirty="0">
                <a:sym typeface="Symbol" pitchFamily="18" charset="2"/>
              </a:rPr>
              <a:t></a:t>
            </a:r>
            <a:r>
              <a:rPr lang="es-ES_tradnl" dirty="0"/>
              <a:t> ADN vírico</a:t>
            </a:r>
          </a:p>
          <a:p>
            <a:pPr lvl="2"/>
            <a:r>
              <a:rPr lang="es-ES_tradnl" dirty="0"/>
              <a:t>c</a:t>
            </a:r>
            <a:r>
              <a:rPr lang="es-ES_tradnl" b="1" dirty="0"/>
              <a:t>) transcripción y </a:t>
            </a:r>
            <a:r>
              <a:rPr lang="es-ES_tradnl" b="1" dirty="0" err="1"/>
              <a:t>traduccíón</a:t>
            </a:r>
            <a:r>
              <a:rPr lang="es-ES_tradnl" b="1" dirty="0"/>
              <a:t> de </a:t>
            </a:r>
            <a:r>
              <a:rPr lang="es-ES_tradnl" b="1" dirty="0" err="1"/>
              <a:t>prot</a:t>
            </a:r>
            <a:r>
              <a:rPr lang="es-ES_tradnl" b="1" dirty="0"/>
              <a:t>. víricas</a:t>
            </a:r>
            <a:r>
              <a:rPr lang="es-ES_tradnl" dirty="0"/>
              <a:t> (</a:t>
            </a:r>
            <a:r>
              <a:rPr lang="es-ES_tradnl" dirty="0" err="1"/>
              <a:t>capsómeros</a:t>
            </a:r>
            <a:r>
              <a:rPr lang="es-ES_tradnl" dirty="0"/>
              <a:t> , lisozima y </a:t>
            </a:r>
            <a:r>
              <a:rPr lang="es-ES_tradnl" dirty="0" err="1"/>
              <a:t>endolisina</a:t>
            </a:r>
            <a:r>
              <a:rPr lang="es-ES_tradnl" dirty="0"/>
              <a:t>) </a:t>
            </a:r>
          </a:p>
          <a:p>
            <a:pPr lvl="1"/>
            <a:r>
              <a:rPr lang="es-ES_tradnl" b="1" dirty="0"/>
              <a:t>4º Acoplamiento o maduración</a:t>
            </a:r>
            <a:r>
              <a:rPr lang="es-ES_tradnl" dirty="0"/>
              <a:t> (</a:t>
            </a:r>
            <a:r>
              <a:rPr lang="es-ES_tradnl" dirty="0" err="1"/>
              <a:t>autoemsamblaje</a:t>
            </a:r>
            <a:r>
              <a:rPr lang="es-ES_tradnl" dirty="0"/>
              <a:t>) </a:t>
            </a:r>
            <a:r>
              <a:rPr lang="es-ES_tradnl" dirty="0">
                <a:sym typeface="Symbol" pitchFamily="18" charset="2"/>
              </a:rPr>
              <a:t></a:t>
            </a:r>
            <a:r>
              <a:rPr lang="es-ES_tradnl" dirty="0"/>
              <a:t> Nuevos fagos </a:t>
            </a:r>
          </a:p>
          <a:p>
            <a:pPr lvl="1"/>
            <a:r>
              <a:rPr lang="es-ES_tradnl" b="1" dirty="0"/>
              <a:t>5º Liberación y Lisis</a:t>
            </a:r>
            <a:r>
              <a:rPr lang="es-ES_tradnl" dirty="0"/>
              <a:t> </a:t>
            </a:r>
            <a:r>
              <a:rPr lang="es-ES_tradnl" b="1" dirty="0"/>
              <a:t>bacteriana (</a:t>
            </a:r>
            <a:r>
              <a:rPr lang="es-ES_tradnl" b="1" dirty="0" err="1"/>
              <a:t>endolisina</a:t>
            </a:r>
            <a:r>
              <a:rPr lang="es-ES_tradnl" b="1" dirty="0"/>
              <a:t>)</a:t>
            </a:r>
            <a:r>
              <a:rPr lang="es-ES_tradnl" dirty="0"/>
              <a:t> </a:t>
            </a:r>
            <a:r>
              <a:rPr lang="es-ES_tradnl" dirty="0">
                <a:sym typeface="Symbol" pitchFamily="18" charset="2"/>
              </a:rPr>
              <a:t></a:t>
            </a:r>
            <a:r>
              <a:rPr lang="es-ES_tradnl" dirty="0"/>
              <a:t> Liberación de nuevos fagos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1 Título"/>
          <p:cNvSpPr>
            <a:spLocks noGrp="1"/>
          </p:cNvSpPr>
          <p:nvPr>
            <p:ph type="title"/>
          </p:nvPr>
        </p:nvSpPr>
        <p:spPr>
          <a:xfrm>
            <a:off x="612775" y="228600"/>
            <a:ext cx="8153400" cy="990600"/>
          </a:xfrm>
        </p:spPr>
        <p:txBody>
          <a:bodyPr/>
          <a:lstStyle/>
          <a:p>
            <a:pPr algn="ctr"/>
            <a:r>
              <a:rPr lang="es-ES_tradnl" b="1" dirty="0"/>
              <a:t>LOS VIRUS (</a:t>
            </a:r>
            <a:r>
              <a:rPr lang="es-ES_tradnl" b="1" dirty="0" err="1"/>
              <a:t>bacteriofagos</a:t>
            </a:r>
            <a:r>
              <a:rPr lang="es-ES_tradnl" b="1" dirty="0"/>
              <a:t>)</a:t>
            </a:r>
          </a:p>
        </p:txBody>
      </p:sp>
      <p:sp>
        <p:nvSpPr>
          <p:cNvPr id="33795" name="2 Marcador de contenido"/>
          <p:cNvSpPr>
            <a:spLocks noGrp="1"/>
          </p:cNvSpPr>
          <p:nvPr>
            <p:ph sz="quarter" idx="1"/>
          </p:nvPr>
        </p:nvSpPr>
        <p:spPr>
          <a:xfrm>
            <a:off x="0" y="1600200"/>
            <a:ext cx="9144000" cy="5716588"/>
          </a:xfrm>
        </p:spPr>
        <p:txBody>
          <a:bodyPr/>
          <a:lstStyle/>
          <a:p>
            <a:r>
              <a:rPr lang="es-ES_tradnl" b="1" dirty="0"/>
              <a:t>C. LISOGÉNICO</a:t>
            </a:r>
            <a:r>
              <a:rPr lang="es-ES_tradnl" dirty="0"/>
              <a:t>: (“</a:t>
            </a:r>
            <a:r>
              <a:rPr lang="es-ES_tradnl" b="1" dirty="0"/>
              <a:t>fagos atemperados</a:t>
            </a:r>
            <a:r>
              <a:rPr lang="es-ES_tradnl" dirty="0"/>
              <a:t>” </a:t>
            </a:r>
            <a:r>
              <a:rPr lang="es-ES_tradnl" b="1" dirty="0">
                <a:solidFill>
                  <a:srgbClr val="FF0000"/>
                </a:solidFill>
              </a:rPr>
              <a:t>ej. fago </a:t>
            </a:r>
            <a:r>
              <a:rPr lang="es-ES_tradnl" b="1" dirty="0">
                <a:solidFill>
                  <a:srgbClr val="FF0000"/>
                </a:solidFill>
                <a:sym typeface="Symbol" pitchFamily="18" charset="2"/>
              </a:rPr>
              <a:t></a:t>
            </a:r>
            <a:r>
              <a:rPr lang="es-ES_tradnl" dirty="0"/>
              <a:t>)</a:t>
            </a:r>
          </a:p>
          <a:p>
            <a:pPr lvl="1"/>
            <a:r>
              <a:rPr lang="es-ES_tradnl" b="1" dirty="0"/>
              <a:t>1º y 2º Adsorción y Penetración </a:t>
            </a:r>
            <a:r>
              <a:rPr lang="es-ES_tradnl" dirty="0"/>
              <a:t>similar a c. lítico</a:t>
            </a:r>
          </a:p>
          <a:p>
            <a:pPr lvl="1"/>
            <a:r>
              <a:rPr lang="es-ES_tradnl" b="1" i="1" dirty="0">
                <a:solidFill>
                  <a:srgbClr val="002060"/>
                </a:solidFill>
              </a:rPr>
              <a:t>3º Inserción del ADN vírico </a:t>
            </a:r>
            <a:r>
              <a:rPr lang="es-ES_tradnl" i="1" dirty="0">
                <a:solidFill>
                  <a:srgbClr val="002060"/>
                </a:solidFill>
              </a:rPr>
              <a:t>en genoma bacteriano </a:t>
            </a:r>
            <a:r>
              <a:rPr lang="es-ES_tradnl" i="1" dirty="0">
                <a:solidFill>
                  <a:srgbClr val="002060"/>
                </a:solidFill>
                <a:sym typeface="Symbol" pitchFamily="18" charset="2"/>
              </a:rPr>
              <a:t></a:t>
            </a:r>
            <a:r>
              <a:rPr lang="es-ES_tradnl" i="1" dirty="0">
                <a:solidFill>
                  <a:srgbClr val="002060"/>
                </a:solidFill>
              </a:rPr>
              <a:t> </a:t>
            </a:r>
            <a:r>
              <a:rPr lang="es-ES_tradnl" b="1" i="1" dirty="0" err="1">
                <a:solidFill>
                  <a:srgbClr val="FF0000"/>
                </a:solidFill>
              </a:rPr>
              <a:t>profago</a:t>
            </a:r>
            <a:r>
              <a:rPr lang="es-ES_tradnl" b="1" i="1" dirty="0">
                <a:solidFill>
                  <a:srgbClr val="FF0000"/>
                </a:solidFill>
              </a:rPr>
              <a:t> </a:t>
            </a:r>
            <a:r>
              <a:rPr lang="es-ES_tradnl" i="1" dirty="0">
                <a:solidFill>
                  <a:srgbClr val="002060"/>
                </a:solidFill>
              </a:rPr>
              <a:t>(latente, no expresable y heredable)</a:t>
            </a:r>
          </a:p>
          <a:p>
            <a:pPr lvl="1"/>
            <a:r>
              <a:rPr lang="es-ES_tradnl" b="1" i="1" dirty="0">
                <a:solidFill>
                  <a:srgbClr val="002060"/>
                </a:solidFill>
              </a:rPr>
              <a:t>4º Inducción</a:t>
            </a:r>
            <a:r>
              <a:rPr lang="es-ES_tradnl" i="1" dirty="0">
                <a:solidFill>
                  <a:srgbClr val="002060"/>
                </a:solidFill>
              </a:rPr>
              <a:t> (agentes físicos o químicos) </a:t>
            </a:r>
            <a:r>
              <a:rPr lang="es-ES_tradnl" i="1" dirty="0">
                <a:solidFill>
                  <a:srgbClr val="002060"/>
                </a:solidFill>
                <a:sym typeface="Symbol" pitchFamily="18" charset="2"/>
              </a:rPr>
              <a:t></a:t>
            </a:r>
            <a:r>
              <a:rPr lang="es-ES_tradnl" i="1" dirty="0">
                <a:solidFill>
                  <a:srgbClr val="002060"/>
                </a:solidFill>
              </a:rPr>
              <a:t> </a:t>
            </a:r>
            <a:r>
              <a:rPr lang="es-ES_tradnl" b="1" i="1" dirty="0">
                <a:solidFill>
                  <a:srgbClr val="002060"/>
                </a:solidFill>
              </a:rPr>
              <a:t>respuesta lítica</a:t>
            </a:r>
          </a:p>
          <a:p>
            <a:pPr lvl="1"/>
            <a:r>
              <a:rPr lang="es-ES_tradnl" b="1" dirty="0"/>
              <a:t>Respuesta lítica:</a:t>
            </a:r>
          </a:p>
          <a:p>
            <a:pPr lvl="2"/>
            <a:r>
              <a:rPr lang="es-ES_tradnl" b="1" dirty="0"/>
              <a:t>3ºEclipse: </a:t>
            </a:r>
            <a:r>
              <a:rPr lang="es-ES_tradnl" dirty="0"/>
              <a:t>Expresión de</a:t>
            </a:r>
            <a:r>
              <a:rPr lang="es-ES_tradnl" b="1" dirty="0"/>
              <a:t> </a:t>
            </a:r>
            <a:r>
              <a:rPr lang="es-ES_tradnl" dirty="0" err="1"/>
              <a:t>ARN</a:t>
            </a:r>
            <a:r>
              <a:rPr lang="es-ES_tradnl" baseline="-25000" dirty="0" err="1"/>
              <a:t>m</a:t>
            </a:r>
            <a:r>
              <a:rPr lang="es-ES_tradnl" dirty="0"/>
              <a:t> vírico: </a:t>
            </a:r>
          </a:p>
          <a:p>
            <a:pPr lvl="2"/>
            <a:r>
              <a:rPr lang="es-ES_tradnl" b="1" dirty="0"/>
              <a:t>4º Acoplamiento o maduración</a:t>
            </a:r>
            <a:r>
              <a:rPr lang="es-ES_tradnl" dirty="0"/>
              <a:t> (</a:t>
            </a:r>
            <a:r>
              <a:rPr lang="es-ES_tradnl" dirty="0" err="1"/>
              <a:t>autoemsamblaje</a:t>
            </a:r>
            <a:r>
              <a:rPr lang="es-ES_tradnl" dirty="0"/>
              <a:t>) </a:t>
            </a:r>
            <a:r>
              <a:rPr lang="es-ES_tradnl" dirty="0">
                <a:sym typeface="Symbol" pitchFamily="18" charset="2"/>
              </a:rPr>
              <a:t></a:t>
            </a:r>
            <a:r>
              <a:rPr lang="es-ES_tradnl" dirty="0"/>
              <a:t> Nuevos fagos </a:t>
            </a:r>
          </a:p>
          <a:p>
            <a:pPr lvl="2"/>
            <a:r>
              <a:rPr lang="es-ES_tradnl" b="1" dirty="0"/>
              <a:t>5º Liberación y Lisis</a:t>
            </a:r>
            <a:r>
              <a:rPr lang="es-ES_tradnl" dirty="0"/>
              <a:t> </a:t>
            </a:r>
            <a:r>
              <a:rPr lang="es-ES_tradnl" b="1" dirty="0"/>
              <a:t>bacteriana (</a:t>
            </a:r>
            <a:r>
              <a:rPr lang="es-ES_tradnl" b="1" dirty="0" err="1"/>
              <a:t>endolisina</a:t>
            </a:r>
            <a:r>
              <a:rPr lang="es-ES_tradnl" b="1" dirty="0"/>
              <a:t>)</a:t>
            </a:r>
            <a:r>
              <a:rPr lang="es-ES_tradnl" dirty="0"/>
              <a:t> </a:t>
            </a:r>
            <a:r>
              <a:rPr lang="es-ES_tradnl" dirty="0">
                <a:sym typeface="Symbol" pitchFamily="18" charset="2"/>
              </a:rPr>
              <a:t></a:t>
            </a:r>
            <a:r>
              <a:rPr lang="es-ES_tradnl" dirty="0"/>
              <a:t> Liberación de nuevos fagos</a:t>
            </a:r>
          </a:p>
          <a:p>
            <a:pPr lvl="1"/>
            <a:endParaRPr lang="es-ES_tradnl" dirty="0"/>
          </a:p>
          <a:p>
            <a:pPr>
              <a:buFont typeface="Wingdings" pitchFamily="2" charset="2"/>
              <a:buNone/>
            </a:pPr>
            <a:r>
              <a:rPr lang="es-ES_tradnl" dirty="0"/>
              <a:t> </a:t>
            </a:r>
          </a:p>
          <a:p>
            <a:endParaRPr lang="es-ES_tradnl"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1 Título"/>
          <p:cNvSpPr>
            <a:spLocks noGrp="1"/>
          </p:cNvSpPr>
          <p:nvPr>
            <p:ph type="title"/>
          </p:nvPr>
        </p:nvSpPr>
        <p:spPr>
          <a:xfrm>
            <a:off x="612775" y="228600"/>
            <a:ext cx="8153400" cy="990600"/>
          </a:xfrm>
        </p:spPr>
        <p:txBody>
          <a:bodyPr/>
          <a:lstStyle/>
          <a:p>
            <a:pPr algn="ctr"/>
            <a:r>
              <a:rPr lang="es-ES_tradnl" b="1" dirty="0"/>
              <a:t>REINOS y DOMINIOS</a:t>
            </a:r>
          </a:p>
        </p:txBody>
      </p:sp>
      <p:pic>
        <p:nvPicPr>
          <p:cNvPr id="21507" name="Picture 26"/>
          <p:cNvPicPr>
            <a:picLocks noChangeAspect="1" noChangeArrowheads="1"/>
          </p:cNvPicPr>
          <p:nvPr/>
        </p:nvPicPr>
        <p:blipFill>
          <a:blip r:embed="rId3" cstate="print"/>
          <a:srcRect/>
          <a:stretch>
            <a:fillRect/>
          </a:stretch>
        </p:blipFill>
        <p:spPr bwMode="auto">
          <a:xfrm>
            <a:off x="2802338" y="1681547"/>
            <a:ext cx="5715000" cy="4648200"/>
          </a:xfrm>
          <a:prstGeom prst="rect">
            <a:avLst/>
          </a:prstGeom>
          <a:noFill/>
          <a:ln w="9525">
            <a:noFill/>
            <a:miter lim="800000"/>
            <a:headEnd/>
            <a:tailEnd/>
          </a:ln>
        </p:spPr>
      </p:pic>
      <p:sp>
        <p:nvSpPr>
          <p:cNvPr id="3" name="Elipse 2"/>
          <p:cNvSpPr/>
          <p:nvPr/>
        </p:nvSpPr>
        <p:spPr>
          <a:xfrm>
            <a:off x="1957905" y="4533333"/>
            <a:ext cx="3456384" cy="168039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Elipse 5"/>
          <p:cNvSpPr/>
          <p:nvPr/>
        </p:nvSpPr>
        <p:spPr>
          <a:xfrm>
            <a:off x="5640015" y="4581443"/>
            <a:ext cx="3456384" cy="1584176"/>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Elipse 6"/>
          <p:cNvSpPr/>
          <p:nvPr/>
        </p:nvSpPr>
        <p:spPr>
          <a:xfrm>
            <a:off x="184920" y="1681547"/>
            <a:ext cx="249906" cy="235285"/>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Elipse 7"/>
          <p:cNvSpPr/>
          <p:nvPr/>
        </p:nvSpPr>
        <p:spPr>
          <a:xfrm>
            <a:off x="2576612" y="1579945"/>
            <a:ext cx="5964562" cy="3168352"/>
          </a:xfrm>
          <a:prstGeom prst="ellipse">
            <a:avLst/>
          </a:prstGeom>
          <a:noFill/>
          <a:ln w="57150">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Elipse 8"/>
          <p:cNvSpPr/>
          <p:nvPr/>
        </p:nvSpPr>
        <p:spPr>
          <a:xfrm>
            <a:off x="201278" y="2492896"/>
            <a:ext cx="217189" cy="206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p:cNvSpPr/>
          <p:nvPr/>
        </p:nvSpPr>
        <p:spPr>
          <a:xfrm>
            <a:off x="184920" y="2060847"/>
            <a:ext cx="249906" cy="243883"/>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p:cNvSpPr txBox="1"/>
          <p:nvPr/>
        </p:nvSpPr>
        <p:spPr>
          <a:xfrm>
            <a:off x="479162" y="1579945"/>
            <a:ext cx="1941557" cy="369332"/>
          </a:xfrm>
          <a:prstGeom prst="rect">
            <a:avLst/>
          </a:prstGeom>
          <a:noFill/>
        </p:spPr>
        <p:txBody>
          <a:bodyPr wrap="none" rtlCol="0">
            <a:spAutoFit/>
          </a:bodyPr>
          <a:lstStyle/>
          <a:p>
            <a:r>
              <a:rPr lang="es-ES" dirty="0"/>
              <a:t>Dominio </a:t>
            </a:r>
            <a:r>
              <a:rPr lang="es-ES" dirty="0" err="1"/>
              <a:t>Eucarya</a:t>
            </a:r>
            <a:endParaRPr lang="es-ES" dirty="0"/>
          </a:p>
        </p:txBody>
      </p:sp>
      <p:sp>
        <p:nvSpPr>
          <p:cNvPr id="5" name="CuadroTexto 4"/>
          <p:cNvSpPr txBox="1"/>
          <p:nvPr/>
        </p:nvSpPr>
        <p:spPr>
          <a:xfrm>
            <a:off x="479162" y="1998122"/>
            <a:ext cx="1941622" cy="369332"/>
          </a:xfrm>
          <a:prstGeom prst="rect">
            <a:avLst/>
          </a:prstGeom>
          <a:noFill/>
        </p:spPr>
        <p:txBody>
          <a:bodyPr wrap="none" rtlCol="0">
            <a:spAutoFit/>
          </a:bodyPr>
          <a:lstStyle/>
          <a:p>
            <a:r>
              <a:rPr lang="es-ES" dirty="0"/>
              <a:t>Dominio </a:t>
            </a:r>
            <a:r>
              <a:rPr lang="es-ES" dirty="0" err="1"/>
              <a:t>Archaea</a:t>
            </a:r>
            <a:endParaRPr lang="es-ES" dirty="0"/>
          </a:p>
        </p:txBody>
      </p:sp>
      <p:sp>
        <p:nvSpPr>
          <p:cNvPr id="11" name="CuadroTexto 10"/>
          <p:cNvSpPr txBox="1"/>
          <p:nvPr/>
        </p:nvSpPr>
        <p:spPr>
          <a:xfrm flipH="1">
            <a:off x="479162" y="2425124"/>
            <a:ext cx="2447057" cy="553998"/>
          </a:xfrm>
          <a:prstGeom prst="rect">
            <a:avLst/>
          </a:prstGeom>
          <a:noFill/>
        </p:spPr>
        <p:txBody>
          <a:bodyPr wrap="square" rtlCol="0">
            <a:spAutoFit/>
          </a:bodyPr>
          <a:lstStyle/>
          <a:p>
            <a:r>
              <a:rPr lang="es-ES" dirty="0"/>
              <a:t>Dominio </a:t>
            </a:r>
            <a:r>
              <a:rPr lang="es-ES" dirty="0" smtClean="0"/>
              <a:t>Bacteria</a:t>
            </a:r>
          </a:p>
          <a:p>
            <a:r>
              <a:rPr lang="es-ES" sz="1200" dirty="0" smtClean="0"/>
              <a:t>                  (Carl </a:t>
            </a:r>
            <a:r>
              <a:rPr lang="es-ES" sz="1200" dirty="0" err="1" smtClean="0"/>
              <a:t>Woese</a:t>
            </a:r>
            <a:r>
              <a:rPr lang="es-ES" sz="1200" dirty="0" smtClean="0"/>
              <a:t>)</a:t>
            </a:r>
            <a:endParaRPr lang="es-ES" sz="1200" dirty="0"/>
          </a:p>
        </p:txBody>
      </p:sp>
      <p:sp>
        <p:nvSpPr>
          <p:cNvPr id="12" name="CuadroTexto 11"/>
          <p:cNvSpPr txBox="1"/>
          <p:nvPr/>
        </p:nvSpPr>
        <p:spPr>
          <a:xfrm>
            <a:off x="1" y="3414776"/>
            <a:ext cx="2126694" cy="1477328"/>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r>
              <a:rPr lang="es-ES" dirty="0"/>
              <a:t>Reino Mónera</a:t>
            </a:r>
          </a:p>
          <a:p>
            <a:r>
              <a:rPr lang="es-ES" dirty="0"/>
              <a:t>Reino Protoctista</a:t>
            </a:r>
          </a:p>
          <a:p>
            <a:r>
              <a:rPr lang="es-ES" dirty="0"/>
              <a:t>Reino </a:t>
            </a:r>
            <a:r>
              <a:rPr lang="es-ES" dirty="0" err="1"/>
              <a:t>Metaphitas</a:t>
            </a:r>
            <a:endParaRPr lang="es-ES" dirty="0"/>
          </a:p>
          <a:p>
            <a:r>
              <a:rPr lang="es-ES" dirty="0"/>
              <a:t>Reino Metazoos</a:t>
            </a:r>
          </a:p>
          <a:p>
            <a:r>
              <a:rPr lang="es-ES" dirty="0"/>
              <a:t>Reino </a:t>
            </a:r>
            <a:r>
              <a:rPr lang="es-ES" dirty="0" err="1"/>
              <a:t>Fungi</a:t>
            </a:r>
            <a:endParaRPr lang="es-ES" dirty="0"/>
          </a:p>
        </p:txBody>
      </p:sp>
      <p:sp>
        <p:nvSpPr>
          <p:cNvPr id="13" name="Rectángulo 12"/>
          <p:cNvSpPr/>
          <p:nvPr/>
        </p:nvSpPr>
        <p:spPr>
          <a:xfrm>
            <a:off x="0" y="1579945"/>
            <a:ext cx="2420719" cy="163303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p:cNvSpPr txBox="1"/>
          <p:nvPr/>
        </p:nvSpPr>
        <p:spPr>
          <a:xfrm>
            <a:off x="129839" y="67242"/>
            <a:ext cx="1800199" cy="369332"/>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b="1" dirty="0">
                <a:solidFill>
                  <a:srgbClr val="7030A0"/>
                </a:solidFill>
              </a:rPr>
              <a:t>Taxonomía (20)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C:\Documents and Settings\Administrador\Mis documentos\Mis documentos\Mis documentos 7\MATERIAS\2º BIOLOGÍA\Alumnos 2º\Modificaciones1112\13 Microbiología\imágenes\microorganismos\VIH.JPG"/>
          <p:cNvPicPr>
            <a:picLocks noChangeAspect="1" noChangeArrowheads="1"/>
          </p:cNvPicPr>
          <p:nvPr/>
        </p:nvPicPr>
        <p:blipFill>
          <a:blip r:embed="rId3" cstate="print"/>
          <a:srcRect l="9525" t="7787" b="8125"/>
          <a:stretch>
            <a:fillRect/>
          </a:stretch>
        </p:blipFill>
        <p:spPr bwMode="auto">
          <a:xfrm>
            <a:off x="4002088" y="2681288"/>
            <a:ext cx="5141912" cy="4176712"/>
          </a:xfrm>
          <a:prstGeom prst="rect">
            <a:avLst/>
          </a:prstGeom>
          <a:noFill/>
          <a:ln w="9525">
            <a:noFill/>
            <a:miter lim="800000"/>
            <a:headEnd/>
            <a:tailEnd/>
          </a:ln>
        </p:spPr>
      </p:pic>
      <p:sp>
        <p:nvSpPr>
          <p:cNvPr id="36868" name="2 Marcador de contenido"/>
          <p:cNvSpPr>
            <a:spLocks noGrp="1"/>
          </p:cNvSpPr>
          <p:nvPr>
            <p:ph sz="quarter" idx="1"/>
          </p:nvPr>
        </p:nvSpPr>
        <p:spPr>
          <a:xfrm>
            <a:off x="612775" y="1600200"/>
            <a:ext cx="8153400" cy="2116138"/>
          </a:xfrm>
        </p:spPr>
        <p:txBody>
          <a:bodyPr/>
          <a:lstStyle/>
          <a:p>
            <a:r>
              <a:rPr lang="es-ES_tradnl" sz="3200" b="1" dirty="0"/>
              <a:t>VIRUS DEL SIDA	</a:t>
            </a:r>
            <a:endParaRPr lang="es-ES_tradnl" sz="3200" dirty="0"/>
          </a:p>
          <a:p>
            <a:pPr lvl="1"/>
            <a:r>
              <a:rPr lang="es-ES_tradnl" dirty="0"/>
              <a:t>Familia de </a:t>
            </a:r>
            <a:r>
              <a:rPr lang="es-ES_tradnl" b="1" dirty="0"/>
              <a:t>RETROVIRUS</a:t>
            </a:r>
            <a:r>
              <a:rPr lang="es-ES_tradnl" dirty="0"/>
              <a:t> </a:t>
            </a:r>
            <a:r>
              <a:rPr lang="es-ES_tradnl" dirty="0">
                <a:sym typeface="Symbol" pitchFamily="18" charset="2"/>
              </a:rPr>
              <a:t></a:t>
            </a:r>
            <a:r>
              <a:rPr lang="es-ES_tradnl" dirty="0"/>
              <a:t> VIRUS CON </a:t>
            </a:r>
            <a:r>
              <a:rPr lang="es-ES_tradnl" b="1" dirty="0"/>
              <a:t>ARN Y TRANSCRIPTASA INVERSA</a:t>
            </a:r>
          </a:p>
          <a:p>
            <a:r>
              <a:rPr lang="es-ES_tradnl" sz="3200" b="1" dirty="0"/>
              <a:t>ESTRUCTURA</a:t>
            </a:r>
          </a:p>
        </p:txBody>
      </p:sp>
      <p:sp>
        <p:nvSpPr>
          <p:cNvPr id="3" name="Rectángulo 2"/>
          <p:cNvSpPr/>
          <p:nvPr/>
        </p:nvSpPr>
        <p:spPr>
          <a:xfrm>
            <a:off x="234249" y="116632"/>
            <a:ext cx="8531925" cy="923330"/>
          </a:xfrm>
          <a:prstGeom prst="rect">
            <a:avLst/>
          </a:prstGeom>
        </p:spPr>
        <p:txBody>
          <a:bodyPr wrap="square">
            <a:spAutoFit/>
          </a:bodyPr>
          <a:lstStyle/>
          <a:p>
            <a:pPr lvl="0" algn="just">
              <a:spcAft>
                <a:spcPts val="0"/>
              </a:spcAft>
            </a:pPr>
            <a:r>
              <a:rPr lang="es-ES" dirty="0">
                <a:latin typeface="Calibri" panose="020F0502020204030204" pitchFamily="34" charset="0"/>
                <a:ea typeface="Times New Roman" panose="02020603050405020304" pitchFamily="18" charset="0"/>
                <a:cs typeface="Times New Roman" panose="02020603050405020304" pitchFamily="18" charset="0"/>
              </a:rPr>
              <a:t>Dibuja la estructura del virus del SIDA señalando las partes más importantes del mismo, indicando en cada caso qué tipo de biomoléculas (proteínas, lípidos, glicoproteínas, etc.) componen cada una de ellas.</a:t>
            </a:r>
            <a:endParaRPr lang="es-ES" sz="1800" dirty="0">
              <a:effectLst/>
              <a:latin typeface="Bookman Old Style" panose="02050604050505020204" pitchFamily="18" charset="0"/>
              <a:ea typeface="Times New Roman" panose="02020603050405020304" pitchFamily="18" charset="0"/>
              <a:cs typeface="Times New Roman" panose="02020603050405020304" pitchFamily="18" charset="0"/>
            </a:endParaRPr>
          </a:p>
        </p:txBody>
      </p:sp>
      <p:sp>
        <p:nvSpPr>
          <p:cNvPr id="4" name="CuadroTexto 3"/>
          <p:cNvSpPr txBox="1"/>
          <p:nvPr/>
        </p:nvSpPr>
        <p:spPr>
          <a:xfrm>
            <a:off x="1115616" y="4365104"/>
            <a:ext cx="2133918" cy="1200329"/>
          </a:xfrm>
          <a:prstGeom prst="rect">
            <a:avLst/>
          </a:prstGeom>
          <a:noFill/>
        </p:spPr>
        <p:txBody>
          <a:bodyPr wrap="none" rtlCol="0">
            <a:spAutoFit/>
          </a:bodyPr>
          <a:lstStyle/>
          <a:p>
            <a:r>
              <a:rPr lang="es-ES" dirty="0"/>
              <a:t>P: Proteínas</a:t>
            </a:r>
          </a:p>
          <a:p>
            <a:r>
              <a:rPr lang="es-ES" dirty="0" err="1"/>
              <a:t>Gp</a:t>
            </a:r>
            <a:r>
              <a:rPr lang="es-ES" dirty="0"/>
              <a:t>: glucoproteínas</a:t>
            </a:r>
          </a:p>
          <a:p>
            <a:endParaRPr lang="es-ES" dirty="0"/>
          </a:p>
          <a:p>
            <a:endParaRPr lang="es-E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2 Marcador de contenido"/>
          <p:cNvSpPr>
            <a:spLocks noGrp="1"/>
          </p:cNvSpPr>
          <p:nvPr>
            <p:ph sz="quarter" idx="1"/>
          </p:nvPr>
        </p:nvSpPr>
        <p:spPr>
          <a:xfrm>
            <a:off x="0" y="260350"/>
            <a:ext cx="3214688" cy="6597650"/>
          </a:xfrm>
        </p:spPr>
        <p:txBody>
          <a:bodyPr/>
          <a:lstStyle/>
          <a:p>
            <a:r>
              <a:rPr lang="es-ES_tradnl" sz="3200" b="1"/>
              <a:t>ESTRUCTURA: </a:t>
            </a:r>
          </a:p>
          <a:p>
            <a:pPr>
              <a:buFont typeface="Wingdings" pitchFamily="2" charset="2"/>
              <a:buNone/>
            </a:pPr>
            <a:endParaRPr lang="es-ES_tradnl" sz="3200" b="1"/>
          </a:p>
          <a:p>
            <a:pPr lvl="1"/>
            <a:r>
              <a:rPr lang="es-ES_tradnl" b="1"/>
              <a:t>Envoltura</a:t>
            </a:r>
          </a:p>
          <a:p>
            <a:pPr lvl="2"/>
            <a:r>
              <a:rPr lang="es-ES_tradnl" sz="2000" b="1"/>
              <a:t>Espículas víricas: gp120, 41</a:t>
            </a:r>
          </a:p>
          <a:p>
            <a:pPr lvl="2"/>
            <a:r>
              <a:rPr lang="es-ES_tradnl" sz="2000" b="1"/>
              <a:t>Matriz: p 17,18</a:t>
            </a:r>
          </a:p>
          <a:p>
            <a:pPr lvl="2"/>
            <a:r>
              <a:rPr lang="es-ES_tradnl" sz="2000" b="1"/>
              <a:t>Bicapa: hospedador</a:t>
            </a:r>
          </a:p>
          <a:p>
            <a:pPr lvl="1"/>
            <a:r>
              <a:rPr lang="es-ES_tradnl" b="1"/>
              <a:t>Capside ext.: </a:t>
            </a:r>
          </a:p>
          <a:p>
            <a:pPr lvl="2"/>
            <a:r>
              <a:rPr lang="es-ES_tradnl" sz="2000" b="1"/>
              <a:t>P 24, 25</a:t>
            </a:r>
          </a:p>
          <a:p>
            <a:pPr lvl="1"/>
            <a:r>
              <a:rPr lang="es-ES_tradnl" b="1"/>
              <a:t>Nucleocapside:</a:t>
            </a:r>
          </a:p>
          <a:p>
            <a:pPr lvl="2"/>
            <a:r>
              <a:rPr lang="es-ES_tradnl" sz="2000" b="1"/>
              <a:t>ARN +p 6, 7</a:t>
            </a:r>
          </a:p>
          <a:p>
            <a:pPr lvl="1"/>
            <a:r>
              <a:rPr lang="es-ES_tradnl" b="1"/>
              <a:t>Enzimas víricas:</a:t>
            </a:r>
          </a:p>
          <a:p>
            <a:pPr lvl="2"/>
            <a:r>
              <a:rPr lang="es-ES_tradnl" sz="2000" b="1"/>
              <a:t>Integrasa</a:t>
            </a:r>
          </a:p>
          <a:p>
            <a:pPr lvl="2"/>
            <a:r>
              <a:rPr lang="es-ES_tradnl" sz="2000" b="1"/>
              <a:t>Retrotranscriptasa</a:t>
            </a:r>
          </a:p>
          <a:p>
            <a:pPr lvl="2"/>
            <a:r>
              <a:rPr lang="es-ES_tradnl" sz="2000" b="1"/>
              <a:t>Proteasa</a:t>
            </a:r>
          </a:p>
        </p:txBody>
      </p:sp>
      <p:pic>
        <p:nvPicPr>
          <p:cNvPr id="4" name="Picture 4" descr="C:\Documents and Settings\Administrador\Mis documentos\Mis documentos\Mis documentos 7\MATERIAS\2º BIOLOGÍA\Alumnos 2º\Modificaciones1112\13 Microbiología\imágenes\microorganismos\VIH.JPG"/>
          <p:cNvPicPr>
            <a:picLocks noChangeAspect="1" noChangeArrowheads="1"/>
          </p:cNvPicPr>
          <p:nvPr/>
        </p:nvPicPr>
        <p:blipFill>
          <a:blip r:embed="rId3" cstate="print"/>
          <a:srcRect l="9525" t="7787" b="8125"/>
          <a:stretch>
            <a:fillRect/>
          </a:stretch>
        </p:blipFill>
        <p:spPr bwMode="auto">
          <a:xfrm>
            <a:off x="3324225" y="1500188"/>
            <a:ext cx="5819775" cy="4727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nodeType="clickEffect">
                                  <p:stCondLst>
                                    <p:cond delay="0"/>
                                  </p:stCondLst>
                                  <p:childTnLst>
                                    <p:animEffect transition="out" filter="box(in)">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1 Título"/>
          <p:cNvSpPr>
            <a:spLocks noGrp="1"/>
          </p:cNvSpPr>
          <p:nvPr>
            <p:ph type="title"/>
          </p:nvPr>
        </p:nvSpPr>
        <p:spPr>
          <a:xfrm>
            <a:off x="0" y="228600"/>
            <a:ext cx="2843213" cy="990600"/>
          </a:xfrm>
        </p:spPr>
        <p:txBody>
          <a:bodyPr/>
          <a:lstStyle/>
          <a:p>
            <a:pPr algn="ctr"/>
            <a:r>
              <a:rPr lang="es-ES_tradnl" b="1"/>
              <a:t>Ciclo vital </a:t>
            </a:r>
            <a:br>
              <a:rPr lang="es-ES_tradnl" b="1"/>
            </a:br>
            <a:r>
              <a:rPr lang="es-ES_tradnl" b="1"/>
              <a:t>del VIH</a:t>
            </a:r>
          </a:p>
        </p:txBody>
      </p:sp>
      <p:pic>
        <p:nvPicPr>
          <p:cNvPr id="38915" name="Picture 2"/>
          <p:cNvPicPr>
            <a:picLocks noChangeAspect="1" noChangeArrowheads="1"/>
          </p:cNvPicPr>
          <p:nvPr/>
        </p:nvPicPr>
        <p:blipFill>
          <a:blip r:embed="rId3" cstate="print"/>
          <a:srcRect/>
          <a:stretch>
            <a:fillRect/>
          </a:stretch>
        </p:blipFill>
        <p:spPr bwMode="auto">
          <a:xfrm>
            <a:off x="3059113" y="0"/>
            <a:ext cx="5913437" cy="6858000"/>
          </a:xfrm>
          <a:prstGeom prst="rect">
            <a:avLst/>
          </a:prstGeom>
          <a:noFill/>
          <a:ln w="9525">
            <a:noFill/>
            <a:miter lim="800000"/>
            <a:headEnd/>
            <a:tailEnd/>
          </a:ln>
        </p:spPr>
      </p:pic>
      <p:sp>
        <p:nvSpPr>
          <p:cNvPr id="2" name="CuadroTexto 1"/>
          <p:cNvSpPr txBox="1"/>
          <p:nvPr/>
        </p:nvSpPr>
        <p:spPr>
          <a:xfrm>
            <a:off x="467544" y="5445224"/>
            <a:ext cx="3698448" cy="646331"/>
          </a:xfrm>
          <a:prstGeom prst="rect">
            <a:avLst/>
          </a:prstGeom>
          <a:noFill/>
        </p:spPr>
        <p:txBody>
          <a:bodyPr wrap="none" rtlCol="0">
            <a:spAutoFit/>
          </a:bodyPr>
          <a:lstStyle/>
          <a:p>
            <a:r>
              <a:rPr lang="es-ES" sz="3600" dirty="0">
                <a:solidFill>
                  <a:srgbClr val="FF0000"/>
                </a:solidFill>
              </a:rPr>
              <a:t>¡Nunca ha caído!</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1 Título"/>
          <p:cNvSpPr>
            <a:spLocks noGrp="1"/>
          </p:cNvSpPr>
          <p:nvPr>
            <p:ph type="title"/>
          </p:nvPr>
        </p:nvSpPr>
        <p:spPr>
          <a:xfrm>
            <a:off x="612775" y="228600"/>
            <a:ext cx="8153400" cy="990600"/>
          </a:xfrm>
        </p:spPr>
        <p:txBody>
          <a:bodyPr/>
          <a:lstStyle/>
          <a:p>
            <a:pPr algn="ctr"/>
            <a:r>
              <a:rPr lang="es-ES_tradnl" b="1"/>
              <a:t>Ciclo vital del V.I.H.</a:t>
            </a:r>
          </a:p>
        </p:txBody>
      </p:sp>
      <p:sp>
        <p:nvSpPr>
          <p:cNvPr id="39939" name="2 Marcador de contenido"/>
          <p:cNvSpPr>
            <a:spLocks noGrp="1"/>
          </p:cNvSpPr>
          <p:nvPr>
            <p:ph sz="quarter" idx="1"/>
          </p:nvPr>
        </p:nvSpPr>
        <p:spPr>
          <a:xfrm>
            <a:off x="0" y="1600200"/>
            <a:ext cx="8766175" cy="5068888"/>
          </a:xfrm>
        </p:spPr>
        <p:txBody>
          <a:bodyPr/>
          <a:lstStyle/>
          <a:p>
            <a:r>
              <a:rPr lang="es-ES_tradnl" sz="1800" b="1" i="1"/>
              <a:t>1º Adsorción</a:t>
            </a:r>
            <a:r>
              <a:rPr lang="es-ES_tradnl" sz="1800" i="1"/>
              <a:t>: </a:t>
            </a:r>
          </a:p>
          <a:p>
            <a:pPr lvl="1"/>
            <a:r>
              <a:rPr lang="es-ES_tradnl" sz="1600" i="1"/>
              <a:t>Interacción especifica gp 120 y gp 41 (receptores de endocitosis) de membrana de Linfocitos T4</a:t>
            </a:r>
            <a:endParaRPr lang="es-ES_tradnl" sz="1600"/>
          </a:p>
          <a:p>
            <a:r>
              <a:rPr lang="es-ES_tradnl" sz="1800" b="1" i="1"/>
              <a:t>2º Penetración</a:t>
            </a:r>
            <a:r>
              <a:rPr lang="es-ES_tradnl" sz="1800" i="1"/>
              <a:t>: </a:t>
            </a:r>
            <a:r>
              <a:rPr lang="es-ES_tradnl" sz="1800" b="1" i="1"/>
              <a:t>endocitosis </a:t>
            </a:r>
          </a:p>
          <a:p>
            <a:pPr lvl="1"/>
            <a:r>
              <a:rPr lang="es-ES_tradnl" sz="1600" i="1"/>
              <a:t>(fusión de membranas) </a:t>
            </a:r>
            <a:endParaRPr lang="es-ES_tradnl" sz="1600"/>
          </a:p>
          <a:p>
            <a:r>
              <a:rPr lang="es-ES_tradnl" sz="1800" b="1" i="1"/>
              <a:t>3º Liberación de ARN vírico y retrotranscriptasa </a:t>
            </a:r>
            <a:endParaRPr lang="es-ES_tradnl" sz="1800"/>
          </a:p>
          <a:p>
            <a:pPr lvl="1"/>
            <a:r>
              <a:rPr lang="es-ES_tradnl" sz="1600" b="1" i="1">
                <a:sym typeface="Symbol" pitchFamily="18" charset="2"/>
              </a:rPr>
              <a:t></a:t>
            </a:r>
            <a:r>
              <a:rPr lang="es-ES_tradnl" sz="1600" b="1" i="1"/>
              <a:t> síntesis de hebra hibrida ARN-ADN (retrotranscripción)</a:t>
            </a:r>
            <a:endParaRPr lang="es-ES_tradnl" sz="1600"/>
          </a:p>
          <a:p>
            <a:pPr lvl="1"/>
            <a:r>
              <a:rPr lang="es-ES_tradnl" sz="1600" b="1" i="1"/>
              <a:t>replicación de la hebra de ADN </a:t>
            </a:r>
            <a:r>
              <a:rPr lang="es-ES_tradnl" sz="1600" b="1" i="1">
                <a:sym typeface="Symbol" pitchFamily="18" charset="2"/>
              </a:rPr>
              <a:t></a:t>
            </a:r>
            <a:r>
              <a:rPr lang="es-ES_tradnl" sz="1600" b="1" i="1"/>
              <a:t> ADN</a:t>
            </a:r>
            <a:r>
              <a:rPr lang="es-ES_tradnl" sz="1600" b="1" i="1" baseline="-25000"/>
              <a:t>2c</a:t>
            </a:r>
            <a:r>
              <a:rPr lang="es-ES_tradnl" sz="1600" b="1" i="1"/>
              <a:t> Vírico </a:t>
            </a:r>
          </a:p>
          <a:p>
            <a:pPr lvl="1"/>
            <a:r>
              <a:rPr lang="es-ES_tradnl" sz="1600" b="1" i="1">
                <a:sym typeface="Symbol" pitchFamily="18" charset="2"/>
              </a:rPr>
              <a:t></a:t>
            </a:r>
            <a:r>
              <a:rPr lang="es-ES_tradnl" sz="1600" b="1" i="1"/>
              <a:t> inserción en ADN celular (integrasa) </a:t>
            </a:r>
            <a:r>
              <a:rPr lang="es-ES_tradnl" sz="1600" b="1" i="1">
                <a:sym typeface="Symbol" pitchFamily="18" charset="2"/>
              </a:rPr>
              <a:t></a:t>
            </a:r>
            <a:r>
              <a:rPr lang="es-ES_tradnl" sz="1600" b="1" i="1"/>
              <a:t>  lisogénica (provirus </a:t>
            </a:r>
            <a:r>
              <a:rPr lang="es-ES_tradnl" sz="1600" b="1" i="1">
                <a:sym typeface="Symbol" pitchFamily="18" charset="2"/>
              </a:rPr>
              <a:t></a:t>
            </a:r>
            <a:r>
              <a:rPr lang="es-ES_tradnl" sz="1600" b="1" i="1"/>
              <a:t> fase de latencia, individuos portadores, seropositivos)</a:t>
            </a:r>
            <a:endParaRPr lang="es-ES_tradnl" sz="1600"/>
          </a:p>
          <a:p>
            <a:r>
              <a:rPr lang="es-ES_tradnl" sz="1800" b="1" i="1"/>
              <a:t>4º transcripción y traducción</a:t>
            </a:r>
            <a:r>
              <a:rPr lang="es-ES_tradnl" sz="1800" i="1"/>
              <a:t> </a:t>
            </a:r>
          </a:p>
          <a:p>
            <a:pPr lvl="1"/>
            <a:r>
              <a:rPr lang="es-ES_tradnl" sz="1600" i="1">
                <a:sym typeface="Symbol" pitchFamily="18" charset="2"/>
              </a:rPr>
              <a:t></a:t>
            </a:r>
            <a:r>
              <a:rPr lang="es-ES_tradnl" sz="1600" i="1"/>
              <a:t> copias de ARN y proteínas víricas (cápside, envoltura y enzimas)</a:t>
            </a:r>
            <a:endParaRPr lang="es-ES_tradnl" sz="1600"/>
          </a:p>
          <a:p>
            <a:r>
              <a:rPr lang="es-ES_tradnl" sz="1800" b="1" i="1"/>
              <a:t>5º Autoensamblaje  y emigración  de gp de membrana en región exocítica</a:t>
            </a:r>
            <a:endParaRPr lang="es-ES_tradnl" sz="1800"/>
          </a:p>
          <a:p>
            <a:r>
              <a:rPr lang="es-ES_tradnl" sz="1800" b="1" i="1"/>
              <a:t>6º Liberación y maduración</a:t>
            </a:r>
            <a:r>
              <a:rPr lang="es-ES_tradnl" sz="1800" i="1"/>
              <a:t>: </a:t>
            </a:r>
          </a:p>
          <a:p>
            <a:pPr lvl="1"/>
            <a:r>
              <a:rPr lang="es-ES_tradnl" sz="1600" b="1" i="1"/>
              <a:t>Exocitosis </a:t>
            </a:r>
            <a:r>
              <a:rPr lang="es-ES_tradnl" sz="1600" b="1" i="1">
                <a:sym typeface="Symbol" pitchFamily="18" charset="2"/>
              </a:rPr>
              <a:t></a:t>
            </a:r>
            <a:r>
              <a:rPr lang="es-ES_tradnl" sz="1600" b="1" i="1"/>
              <a:t> envoltura vírica (proteasa: </a:t>
            </a:r>
            <a:r>
              <a:rPr lang="es-ES_tradnl" sz="1600" b="1" i="1">
                <a:sym typeface="Symbol" pitchFamily="18" charset="2"/>
              </a:rPr>
              <a:t> f</a:t>
            </a:r>
            <a:r>
              <a:rPr lang="es-ES_tradnl" sz="1600" b="1" i="1"/>
              <a:t>ragmenta cadenas polipeptídicas </a:t>
            </a:r>
            <a:r>
              <a:rPr lang="es-ES_tradnl" sz="1600" b="1" i="1">
                <a:sym typeface="Symbol" pitchFamily="18" charset="2"/>
              </a:rPr>
              <a:t></a:t>
            </a:r>
            <a:r>
              <a:rPr lang="es-ES_tradnl" sz="1600" b="1" i="1"/>
              <a:t> autoensamblaje definitivo)</a:t>
            </a:r>
            <a:endParaRPr lang="es-ES_tradnl" sz="1600"/>
          </a:p>
          <a:p>
            <a:endParaRPr lang="es-ES_tradnl" sz="1600" b="1"/>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2 Marcador de contenido"/>
          <p:cNvSpPr>
            <a:spLocks noGrp="1"/>
          </p:cNvSpPr>
          <p:nvPr>
            <p:ph sz="quarter" idx="1"/>
          </p:nvPr>
        </p:nvSpPr>
        <p:spPr>
          <a:xfrm>
            <a:off x="107504" y="692696"/>
            <a:ext cx="9036496" cy="6048672"/>
          </a:xfrm>
        </p:spPr>
        <p:txBody>
          <a:bodyPr/>
          <a:lstStyle/>
          <a:p>
            <a:pPr lvl="1">
              <a:buFont typeface="Wingdings 2" pitchFamily="18" charset="2"/>
              <a:buNone/>
            </a:pPr>
            <a:r>
              <a:rPr lang="es-ES_tradnl" b="1" i="1" dirty="0"/>
              <a:t>ORIGEN Y EVOLUCIÓN DE LOS VIRUS</a:t>
            </a:r>
          </a:p>
          <a:p>
            <a:pPr lvl="1">
              <a:buFont typeface="Wingdings 2" pitchFamily="18" charset="2"/>
              <a:buNone/>
            </a:pPr>
            <a:endParaRPr lang="es-ES_tradnl" dirty="0"/>
          </a:p>
          <a:p>
            <a:pPr lvl="1"/>
            <a:r>
              <a:rPr lang="es-ES_tradnl" sz="2400" dirty="0" smtClean="0"/>
              <a:t>Estructuras </a:t>
            </a:r>
            <a:r>
              <a:rPr lang="es-ES_tradnl" sz="2400" dirty="0" err="1" smtClean="0"/>
              <a:t>Postcelulares</a:t>
            </a:r>
            <a:r>
              <a:rPr lang="es-ES_tradnl" sz="2400" dirty="0" smtClean="0"/>
              <a:t>: </a:t>
            </a:r>
            <a:endParaRPr lang="es-ES_tradnl" sz="2400" dirty="0"/>
          </a:p>
          <a:p>
            <a:pPr lvl="2"/>
            <a:r>
              <a:rPr lang="es-ES_tradnl" sz="2400" dirty="0"/>
              <a:t>Adaptación al </a:t>
            </a:r>
            <a:r>
              <a:rPr lang="es-ES_tradnl" sz="2400" b="1" dirty="0"/>
              <a:t>parasitismo</a:t>
            </a:r>
            <a:r>
              <a:rPr lang="es-ES_tradnl" sz="2400" dirty="0"/>
              <a:t>, </a:t>
            </a:r>
            <a:r>
              <a:rPr lang="es-ES_tradnl" sz="2400" dirty="0" err="1"/>
              <a:t>tb</a:t>
            </a:r>
            <a:r>
              <a:rPr lang="es-ES_tradnl" sz="2400" dirty="0"/>
              <a:t> plásmidos y </a:t>
            </a:r>
            <a:r>
              <a:rPr lang="es-ES_tradnl" sz="2400" dirty="0" err="1"/>
              <a:t>viroides</a:t>
            </a:r>
            <a:endParaRPr lang="es-ES_tradnl" sz="2400" dirty="0"/>
          </a:p>
          <a:p>
            <a:pPr lvl="2"/>
            <a:r>
              <a:rPr lang="es-ES_tradnl" sz="2400" dirty="0"/>
              <a:t>A partir de fragmentos (</a:t>
            </a:r>
            <a:r>
              <a:rPr lang="es-ES_tradnl" sz="2400" b="1" dirty="0" err="1"/>
              <a:t>transposones</a:t>
            </a:r>
            <a:r>
              <a:rPr lang="es-ES_tradnl" sz="2400" b="1" dirty="0"/>
              <a:t> intercelulares)</a:t>
            </a:r>
            <a:endParaRPr lang="es-ES_tradnl" sz="2400" dirty="0"/>
          </a:p>
          <a:p>
            <a:pPr lvl="1"/>
            <a:r>
              <a:rPr lang="es-ES_tradnl" sz="2400" dirty="0" smtClean="0"/>
              <a:t>Estructuras </a:t>
            </a:r>
            <a:r>
              <a:rPr lang="es-ES_tradnl" sz="2400" dirty="0" err="1" smtClean="0"/>
              <a:t>Precélulares</a:t>
            </a:r>
            <a:r>
              <a:rPr lang="es-ES_tradnl" sz="2400" dirty="0" smtClean="0"/>
              <a:t>:</a:t>
            </a:r>
            <a:endParaRPr lang="es-ES_tradnl" sz="2400" dirty="0"/>
          </a:p>
          <a:p>
            <a:pPr lvl="2"/>
            <a:r>
              <a:rPr lang="es-ES_tradnl" sz="2400" dirty="0"/>
              <a:t>Estructuras previas como Plásmidos y </a:t>
            </a:r>
            <a:r>
              <a:rPr lang="es-ES_tradnl" sz="2400" dirty="0" err="1"/>
              <a:t>viroides</a:t>
            </a:r>
            <a:r>
              <a:rPr lang="es-ES_tradnl" sz="2400" dirty="0"/>
              <a:t>. </a:t>
            </a:r>
            <a:endParaRPr lang="es-ES_tradnl" sz="2400" b="1" dirty="0"/>
          </a:p>
          <a:p>
            <a:r>
              <a:rPr lang="es-ES_tradnl" sz="2600" b="1" i="1" dirty="0"/>
              <a:t>ASPECTOS PERJUDICIALES </a:t>
            </a:r>
          </a:p>
          <a:p>
            <a:pPr lvl="1"/>
            <a:r>
              <a:rPr lang="es-ES_tradnl" sz="2000" dirty="0" err="1"/>
              <a:t>Patogeneidad</a:t>
            </a:r>
            <a:r>
              <a:rPr lang="es-ES_tradnl" sz="2000" dirty="0"/>
              <a:t> </a:t>
            </a:r>
            <a:r>
              <a:rPr lang="es-ES_tradnl" sz="2000" dirty="0">
                <a:sym typeface="Symbol" pitchFamily="18" charset="2"/>
              </a:rPr>
              <a:t></a:t>
            </a:r>
            <a:r>
              <a:rPr lang="es-ES_tradnl" sz="2000" dirty="0"/>
              <a:t> enfermedades</a:t>
            </a:r>
          </a:p>
          <a:p>
            <a:pPr lvl="1"/>
            <a:r>
              <a:rPr lang="es-ES_tradnl" sz="2000" dirty="0"/>
              <a:t>Virus oncogénicos </a:t>
            </a:r>
            <a:r>
              <a:rPr lang="es-ES_tradnl" sz="2000" dirty="0">
                <a:sym typeface="Symbol" pitchFamily="18" charset="2"/>
              </a:rPr>
              <a:t></a:t>
            </a:r>
            <a:r>
              <a:rPr lang="es-ES_tradnl" sz="2000" dirty="0"/>
              <a:t> cáncer (</a:t>
            </a:r>
            <a:r>
              <a:rPr lang="es-ES_tradnl" sz="2000" dirty="0" err="1"/>
              <a:t>lisogenia</a:t>
            </a:r>
            <a:r>
              <a:rPr lang="es-ES_tradnl" sz="2000" dirty="0"/>
              <a:t>): Hepático, de cuello uterino, </a:t>
            </a:r>
            <a:r>
              <a:rPr lang="es-ES_tradnl" sz="2000" dirty="0" err="1"/>
              <a:t>nasofaringeo</a:t>
            </a:r>
            <a:endParaRPr lang="es-ES_tradnl" sz="2000" dirty="0"/>
          </a:p>
          <a:p>
            <a:r>
              <a:rPr lang="es-ES_tradnl" sz="2600" b="1" i="1" dirty="0"/>
              <a:t>ASPECTOS BENEFICIOSOS</a:t>
            </a:r>
          </a:p>
          <a:p>
            <a:pPr lvl="1"/>
            <a:r>
              <a:rPr lang="es-ES_tradnl" sz="2000" b="1" dirty="0"/>
              <a:t>Procariotas:</a:t>
            </a:r>
            <a:r>
              <a:rPr lang="es-ES_tradnl" sz="2000" dirty="0"/>
              <a:t> </a:t>
            </a:r>
            <a:r>
              <a:rPr lang="es-ES_tradnl" sz="2000" b="1" dirty="0"/>
              <a:t>Fuente de variabilidad</a:t>
            </a:r>
            <a:r>
              <a:rPr lang="es-ES_tradnl" sz="2000" dirty="0"/>
              <a:t> en Bacterias (transducción en c. </a:t>
            </a:r>
            <a:r>
              <a:rPr lang="es-ES_tradnl" sz="2000" dirty="0" err="1"/>
              <a:t>Lisogénico</a:t>
            </a:r>
            <a:r>
              <a:rPr lang="es-ES_tradnl" sz="2000" dirty="0"/>
              <a:t>)</a:t>
            </a:r>
          </a:p>
          <a:p>
            <a:pPr lvl="1"/>
            <a:r>
              <a:rPr lang="es-ES_tradnl" sz="2000" b="1" dirty="0"/>
              <a:t>Eucariotas:</a:t>
            </a:r>
            <a:r>
              <a:rPr lang="es-ES_tradnl" sz="2000" dirty="0"/>
              <a:t> </a:t>
            </a:r>
            <a:r>
              <a:rPr lang="es-ES_tradnl" sz="2000" b="1" dirty="0"/>
              <a:t>Fuente de variabilidad,</a:t>
            </a:r>
            <a:r>
              <a:rPr lang="es-ES_tradnl" sz="2000" dirty="0"/>
              <a:t> </a:t>
            </a:r>
            <a:r>
              <a:rPr lang="es-ES_tradnl" sz="2000" b="1" dirty="0"/>
              <a:t>Biotecnología y</a:t>
            </a:r>
            <a:r>
              <a:rPr lang="es-ES_tradnl" sz="2000" dirty="0"/>
              <a:t> </a:t>
            </a:r>
            <a:r>
              <a:rPr lang="es-ES_tradnl" sz="2000" b="1" dirty="0"/>
              <a:t>Terapia genética</a:t>
            </a:r>
            <a:r>
              <a:rPr lang="es-ES_tradnl" sz="2000" dirty="0"/>
              <a:t>: vectores genético (ej. Vectores de algunas vacunas CONTRA EL SARC-COV-2)</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179388" y="333375"/>
          <a:ext cx="8820150" cy="6040438"/>
        </p:xfrm>
        <a:graphic>
          <a:graphicData uri="http://schemas.openxmlformats.org/presentationml/2006/ole">
            <mc:AlternateContent xmlns:mc="http://schemas.openxmlformats.org/markup-compatibility/2006">
              <mc:Choice xmlns:v="urn:schemas-microsoft-com:vml" Requires="v">
                <p:oleObj spid="_x0000_s1145" name="Documento" r:id="rId4" imgW="10523043" imgH="7207814" progId="Word.Document.8">
                  <p:embed/>
                </p:oleObj>
              </mc:Choice>
              <mc:Fallback>
                <p:oleObj name="Documento" r:id="rId4" imgW="10523043" imgH="7207814"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33375"/>
                        <a:ext cx="8820150" cy="604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3 Título"/>
          <p:cNvSpPr>
            <a:spLocks noGrp="1"/>
          </p:cNvSpPr>
          <p:nvPr>
            <p:ph type="ctrTitle"/>
          </p:nvPr>
        </p:nvSpPr>
        <p:spPr>
          <a:xfrm>
            <a:off x="857250" y="0"/>
            <a:ext cx="7772400" cy="1111250"/>
          </a:xfrm>
        </p:spPr>
        <p:txBody>
          <a:bodyPr/>
          <a:lstStyle/>
          <a:p>
            <a:pPr algn="ctr" eaLnBrk="1" hangingPunct="1"/>
            <a:r>
              <a:rPr lang="es-ES" sz="3600" b="1" cap="none" dirty="0" smtClean="0"/>
              <a:t>11. </a:t>
            </a:r>
            <a:r>
              <a:rPr lang="es-ES" sz="3600" b="1" cap="none" dirty="0"/>
              <a:t>Repaso </a:t>
            </a:r>
            <a:r>
              <a:rPr lang="es-ES" sz="3600" b="1" cap="none" dirty="0" smtClean="0"/>
              <a:t>EBAU. (Micro 2)</a:t>
            </a:r>
            <a:r>
              <a:rPr lang="es-ES" sz="3600" b="1" cap="none" dirty="0"/>
              <a:t/>
            </a:r>
            <a:br>
              <a:rPr lang="es-ES" sz="3600" b="1" cap="none" dirty="0"/>
            </a:br>
            <a:r>
              <a:rPr lang="es-ES" sz="3600" b="1" cap="none" dirty="0" smtClean="0"/>
              <a:t>Cultivos microbianos </a:t>
            </a:r>
            <a:r>
              <a:rPr lang="es-ES" sz="3600" b="1" cap="none" dirty="0"/>
              <a:t>y Biotecnología</a:t>
            </a:r>
          </a:p>
        </p:txBody>
      </p:sp>
      <p:sp>
        <p:nvSpPr>
          <p:cNvPr id="19459" name="4 Subtítulo"/>
          <p:cNvSpPr>
            <a:spLocks noGrp="1"/>
          </p:cNvSpPr>
          <p:nvPr>
            <p:ph type="subTitle" idx="1"/>
          </p:nvPr>
        </p:nvSpPr>
        <p:spPr>
          <a:xfrm>
            <a:off x="2362200" y="6049963"/>
            <a:ext cx="6705600" cy="685800"/>
          </a:xfrm>
        </p:spPr>
        <p:txBody>
          <a:bodyPr/>
          <a:lstStyle/>
          <a:p>
            <a:pPr eaLnBrk="1" hangingPunct="1"/>
            <a:r>
              <a:rPr lang="es-ES" dirty="0"/>
              <a:t>2º BCH </a:t>
            </a:r>
            <a:r>
              <a:rPr lang="es-ES" dirty="0" smtClean="0"/>
              <a:t>Biología</a:t>
            </a:r>
            <a:endParaRPr lang="es-ES" dirty="0"/>
          </a:p>
        </p:txBody>
      </p:sp>
      <p:sp>
        <p:nvSpPr>
          <p:cNvPr id="19460" name="Text Box 8"/>
          <p:cNvSpPr txBox="1">
            <a:spLocks noChangeArrowheads="1"/>
          </p:cNvSpPr>
          <p:nvPr/>
        </p:nvSpPr>
        <p:spPr bwMode="auto">
          <a:xfrm>
            <a:off x="0" y="6021388"/>
            <a:ext cx="2274888" cy="646112"/>
          </a:xfrm>
          <a:prstGeom prst="rect">
            <a:avLst/>
          </a:prstGeom>
          <a:noFill/>
          <a:ln w="9525">
            <a:noFill/>
            <a:miter lim="800000"/>
            <a:headEnd/>
            <a:tailEnd/>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a:ln>
                  <a:noFill/>
                </a:ln>
                <a:solidFill>
                  <a:srgbClr val="FFFFFF"/>
                </a:solidFill>
                <a:effectLst/>
                <a:uLnTx/>
                <a:uFillTx/>
                <a:latin typeface="Arial" charset="0"/>
                <a:ea typeface="+mn-ea"/>
                <a:cs typeface="Arial" charset="0"/>
              </a:rPr>
              <a:t>Bonifacio San Millán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a:ln>
                  <a:noFill/>
                </a:ln>
                <a:solidFill>
                  <a:srgbClr val="FFFFFF"/>
                </a:solidFill>
                <a:effectLst/>
                <a:uLnTx/>
                <a:uFillTx/>
                <a:latin typeface="Arial" charset="0"/>
                <a:ea typeface="+mn-ea"/>
                <a:cs typeface="Arial" charset="0"/>
              </a:rPr>
              <a:t>IES Muriedas</a:t>
            </a:r>
          </a:p>
        </p:txBody>
      </p:sp>
      <p:pic>
        <p:nvPicPr>
          <p:cNvPr id="19462" name="Picture 7" descr="C:\Documents and Settings\Administrador\Mis documentos\Mis documentos\Mis documentos 7\MATERIAS\2º BIOLOGÍA\Alumnos 2º\Modificaciones1112\13 Microbiología\imágenes\microorganismos\vector.jpg"/>
          <p:cNvPicPr>
            <a:picLocks noChangeAspect="1" noChangeArrowheads="1"/>
          </p:cNvPicPr>
          <p:nvPr/>
        </p:nvPicPr>
        <p:blipFill>
          <a:blip r:embed="rId3" cstate="print"/>
          <a:srcRect/>
          <a:stretch>
            <a:fillRect/>
          </a:stretch>
        </p:blipFill>
        <p:spPr bwMode="auto">
          <a:xfrm>
            <a:off x="7833526" y="3049053"/>
            <a:ext cx="1234274" cy="2858526"/>
          </a:xfrm>
          <a:prstGeom prst="rect">
            <a:avLst/>
          </a:prstGeom>
          <a:noFill/>
          <a:ln w="9525">
            <a:noFill/>
            <a:miter lim="800000"/>
            <a:headEnd/>
            <a:tailEnd/>
          </a:ln>
        </p:spPr>
      </p:pic>
      <p:pic>
        <p:nvPicPr>
          <p:cNvPr id="2054" name="Picture 6" descr="Alta cobertura de vacunación evitó propagación de sarampión y paperas este  añ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198" t="152" r="22249" b="-152"/>
          <a:stretch/>
        </p:blipFill>
        <p:spPr bwMode="auto">
          <a:xfrm>
            <a:off x="6518028" y="3660267"/>
            <a:ext cx="1242193" cy="10562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s metabolitos, factores reguladores del metabolismo y la sensibilidad a  la insulina - Finut - Fundación Iberoamericana de Nutrició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1118" y="4825957"/>
            <a:ext cx="2157803" cy="107258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6"/>
          <a:stretch>
            <a:fillRect/>
          </a:stretch>
        </p:blipFill>
        <p:spPr>
          <a:xfrm>
            <a:off x="4398020" y="1655285"/>
            <a:ext cx="1817022" cy="1533283"/>
          </a:xfrm>
          <a:prstGeom prst="rect">
            <a:avLst/>
          </a:prstGeom>
          <a:ln w="38100">
            <a:solidFill>
              <a:srgbClr val="0070C0"/>
            </a:solidFill>
          </a:ln>
        </p:spPr>
        <p:style>
          <a:lnRef idx="2">
            <a:schemeClr val="dk1"/>
          </a:lnRef>
          <a:fillRef idx="1">
            <a:schemeClr val="lt1"/>
          </a:fillRef>
          <a:effectRef idx="0">
            <a:schemeClr val="dk1"/>
          </a:effectRef>
          <a:fontRef idx="minor">
            <a:schemeClr val="dk1"/>
          </a:fontRef>
        </p:style>
      </p:pic>
      <p:sp>
        <p:nvSpPr>
          <p:cNvPr id="18" name="CuadroTexto 17"/>
          <p:cNvSpPr txBox="1"/>
          <p:nvPr/>
        </p:nvSpPr>
        <p:spPr>
          <a:xfrm>
            <a:off x="4414843" y="3409437"/>
            <a:ext cx="1800199"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rgbClr val="7BA79D"/>
                </a:solidFill>
                <a:effectLst/>
                <a:uLnTx/>
                <a:uFillTx/>
                <a:latin typeface="Tw Cen MT"/>
                <a:ea typeface="+mn-ea"/>
                <a:cs typeface="+mn-cs"/>
              </a:rPr>
              <a:t>Biotecnología tradicional (4)</a:t>
            </a:r>
          </a:p>
        </p:txBody>
      </p:sp>
      <p:sp>
        <p:nvSpPr>
          <p:cNvPr id="19" name="CuadroTexto 18"/>
          <p:cNvSpPr txBox="1"/>
          <p:nvPr/>
        </p:nvSpPr>
        <p:spPr>
          <a:xfrm>
            <a:off x="6910042" y="1909868"/>
            <a:ext cx="2157758"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rgbClr val="7BA79D"/>
                </a:solidFill>
                <a:effectLst/>
                <a:uLnTx/>
                <a:uFillTx/>
                <a:latin typeface="Tw Cen MT"/>
                <a:ea typeface="+mn-ea"/>
                <a:cs typeface="+mn-cs"/>
              </a:rPr>
              <a:t>Biotecnología moderna: IG (14)</a:t>
            </a:r>
          </a:p>
        </p:txBody>
      </p:sp>
      <p:pic>
        <p:nvPicPr>
          <p:cNvPr id="2060" name="Picture 12" descr="Microorganismos: clasificación, características y ejemplo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9463" y="3097445"/>
            <a:ext cx="3500798" cy="1750399"/>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971600" y="5177581"/>
            <a:ext cx="1800199" cy="369332"/>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 sz="1800" b="0" i="0" u="none" strike="noStrike" kern="1200" cap="none" spc="0" normalizeH="0" baseline="0" noProof="0" dirty="0">
                <a:ln>
                  <a:noFill/>
                </a:ln>
                <a:solidFill>
                  <a:srgbClr val="7BA79D"/>
                </a:solidFill>
                <a:effectLst/>
                <a:uLnTx/>
                <a:uFillTx/>
                <a:latin typeface="Tw Cen MT"/>
                <a:ea typeface="+mn-ea"/>
                <a:cs typeface="+mn-cs"/>
              </a:rPr>
              <a:t>Cultivo (6)</a:t>
            </a:r>
          </a:p>
        </p:txBody>
      </p:sp>
    </p:spTree>
    <p:extLst>
      <p:ext uri="{BB962C8B-B14F-4D97-AF65-F5344CB8AC3E}">
        <p14:creationId xmlns:p14="http://schemas.microsoft.com/office/powerpoint/2010/main" val="11256899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9520" y="638965"/>
            <a:ext cx="8640960" cy="764825"/>
          </a:xfrm>
          <a:prstGeom prst="rect">
            <a:avLst/>
          </a:prstGeom>
        </p:spPr>
        <p:txBody>
          <a:bodyPr wrap="square">
            <a:spAutoFit/>
          </a:bodyPr>
          <a:lstStyle/>
          <a:p>
            <a:pPr>
              <a:lnSpc>
                <a:spcPct val="115000"/>
              </a:lnSpc>
              <a:spcAft>
                <a:spcPts val="1000"/>
              </a:spcAft>
            </a:pPr>
            <a:r>
              <a:rPr lang="es-ES" dirty="0">
                <a:latin typeface="Calibri" panose="020F0502020204030204" pitchFamily="34" charset="0"/>
                <a:ea typeface="Calibri" panose="020F0502020204030204" pitchFamily="34" charset="0"/>
                <a:cs typeface="Times New Roman" panose="02020603050405020304" pitchFamily="18" charset="0"/>
              </a:rPr>
              <a:t>Describa las técnicas instrumentales que permiten: </a:t>
            </a:r>
            <a:r>
              <a:rPr lang="es-ES" dirty="0" smtClean="0">
                <a:latin typeface="Calibri" panose="020F0502020204030204" pitchFamily="34" charset="0"/>
                <a:ea typeface="Calibri" panose="020F0502020204030204" pitchFamily="34" charset="0"/>
                <a:cs typeface="Times New Roman" panose="02020603050405020304" pitchFamily="18" charset="0"/>
              </a:rPr>
              <a:t>el aislamiento (0,5), </a:t>
            </a:r>
            <a:r>
              <a:rPr lang="es-ES" dirty="0">
                <a:latin typeface="Calibri" panose="020F0502020204030204" pitchFamily="34" charset="0"/>
                <a:ea typeface="Calibri" panose="020F0502020204030204" pitchFamily="34" charset="0"/>
                <a:cs typeface="Times New Roman" panose="02020603050405020304" pitchFamily="18" charset="0"/>
              </a:rPr>
              <a:t>cultivo </a:t>
            </a:r>
            <a:r>
              <a:rPr lang="es-ES" dirty="0" smtClean="0">
                <a:latin typeface="Calibri" panose="020F0502020204030204" pitchFamily="34" charset="0"/>
                <a:ea typeface="Calibri" panose="020F0502020204030204" pitchFamily="34" charset="0"/>
                <a:cs typeface="Times New Roman" panose="02020603050405020304" pitchFamily="18" charset="0"/>
              </a:rPr>
              <a:t>(0,5) y estudio (0,5) </a:t>
            </a:r>
            <a:r>
              <a:rPr lang="es-ES" dirty="0">
                <a:latin typeface="Calibri" panose="020F0502020204030204" pitchFamily="34" charset="0"/>
                <a:ea typeface="Calibri" panose="020F0502020204030204" pitchFamily="34" charset="0"/>
                <a:cs typeface="Times New Roman" panose="02020603050405020304" pitchFamily="18" charset="0"/>
              </a:rPr>
              <a:t>de los microorganismos para la experimentación biológica.</a:t>
            </a:r>
            <a:endParaRPr lang="es-ES" sz="2000" dirty="0">
              <a:effectLst/>
              <a:latin typeface="Times New Roman" panose="02020603050405020304" pitchFamily="18" charset="0"/>
              <a:ea typeface="Times New Roman" panose="02020603050405020304" pitchFamily="18" charset="0"/>
            </a:endParaRPr>
          </a:p>
        </p:txBody>
      </p:sp>
      <p:sp>
        <p:nvSpPr>
          <p:cNvPr id="4" name="Rectángulo 3"/>
          <p:cNvSpPr/>
          <p:nvPr/>
        </p:nvSpPr>
        <p:spPr>
          <a:xfrm>
            <a:off x="323528" y="1556792"/>
            <a:ext cx="8640960" cy="5016758"/>
          </a:xfrm>
          <a:prstGeom prst="rect">
            <a:avLst/>
          </a:prstGeom>
        </p:spPr>
        <p:txBody>
          <a:bodyPr wrap="square">
            <a:spAutoFit/>
          </a:bodyPr>
          <a:lstStyle/>
          <a:p>
            <a:pPr>
              <a:spcAft>
                <a:spcPts val="0"/>
              </a:spcAft>
            </a:pPr>
            <a:r>
              <a:rPr lang="es-ES" sz="1600" b="1" i="1" dirty="0">
                <a:latin typeface="Calibri" panose="020F0502020204030204" pitchFamily="34" charset="0"/>
                <a:ea typeface="Calibri" panose="020F0502020204030204" pitchFamily="34" charset="0"/>
              </a:rPr>
              <a:t>Aislamiento:</a:t>
            </a:r>
            <a:endParaRPr lang="es-ES" sz="1600" b="1" dirty="0">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7030A0"/>
                </a:solidFill>
                <a:latin typeface="Calibri" panose="020F0502020204030204" pitchFamily="34" charset="0"/>
              </a:rPr>
              <a:t>1º </a:t>
            </a:r>
            <a:r>
              <a:rPr lang="es-ES_tradnl" sz="1600" b="1" i="1" u="sng" dirty="0">
                <a:solidFill>
                  <a:srgbClr val="7030A0"/>
                </a:solidFill>
                <a:latin typeface="Calibri" panose="020F0502020204030204" pitchFamily="34" charset="0"/>
              </a:rPr>
              <a:t>Esterilización</a:t>
            </a:r>
            <a:r>
              <a:rPr lang="es-ES_tradnl" sz="1600" i="1" dirty="0">
                <a:solidFill>
                  <a:srgbClr val="7030A0"/>
                </a:solidFill>
                <a:latin typeface="Calibri" panose="020F0502020204030204" pitchFamily="34" charset="0"/>
              </a:rPr>
              <a:t> y técnicas asépticas: Tanto del medio como del instrumental (Métodos físicos, como las radiaciones, el calor seco o con autoclave o métodos químicos como el óxido de etileno...)</a:t>
            </a:r>
            <a:endParaRPr lang="es-ES" sz="1600" dirty="0">
              <a:solidFill>
                <a:srgbClr val="7030A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7030A0"/>
                </a:solidFill>
                <a:latin typeface="Calibri" panose="020F0502020204030204" pitchFamily="34" charset="0"/>
              </a:rPr>
              <a:t>2º </a:t>
            </a:r>
            <a:r>
              <a:rPr lang="es-ES_tradnl" sz="1600" b="1" i="1" u="sng" dirty="0">
                <a:solidFill>
                  <a:srgbClr val="7030A0"/>
                </a:solidFill>
                <a:latin typeface="Calibri" panose="020F0502020204030204" pitchFamily="34" charset="0"/>
              </a:rPr>
              <a:t>Medio de cultivo</a:t>
            </a:r>
            <a:r>
              <a:rPr lang="es-ES_tradnl" sz="1600" i="1" dirty="0">
                <a:solidFill>
                  <a:srgbClr val="7030A0"/>
                </a:solidFill>
                <a:latin typeface="Calibri" panose="020F0502020204030204" pitchFamily="34" charset="0"/>
              </a:rPr>
              <a:t> (genérico o </a:t>
            </a:r>
            <a:r>
              <a:rPr lang="es-ES_tradnl" sz="1600" b="1" i="1" u="sng" dirty="0">
                <a:solidFill>
                  <a:srgbClr val="7030A0"/>
                </a:solidFill>
                <a:latin typeface="Calibri" panose="020F0502020204030204" pitchFamily="34" charset="0"/>
              </a:rPr>
              <a:t>específico</a:t>
            </a:r>
            <a:r>
              <a:rPr lang="es-ES_tradnl" sz="1600" i="1" dirty="0">
                <a:solidFill>
                  <a:srgbClr val="7030A0"/>
                </a:solidFill>
                <a:latin typeface="Calibri" panose="020F0502020204030204" pitchFamily="34" charset="0"/>
              </a:rPr>
              <a:t>): líquido o sólido (agar), deberá presentar los nutrientes y condiciones fisicoquímicas (</a:t>
            </a:r>
            <a:r>
              <a:rPr lang="es-ES_tradnl" sz="1600" i="1" dirty="0" err="1">
                <a:solidFill>
                  <a:srgbClr val="7030A0"/>
                </a:solidFill>
                <a:latin typeface="Calibri" panose="020F0502020204030204" pitchFamily="34" charset="0"/>
              </a:rPr>
              <a:t>Tª</a:t>
            </a:r>
            <a:r>
              <a:rPr lang="es-ES_tradnl" sz="1600" i="1" dirty="0">
                <a:solidFill>
                  <a:srgbClr val="7030A0"/>
                </a:solidFill>
                <a:latin typeface="Calibri" panose="020F0502020204030204" pitchFamily="34" charset="0"/>
              </a:rPr>
              <a:t>, pH, [O</a:t>
            </a:r>
            <a:r>
              <a:rPr lang="es-ES_tradnl" sz="1600" i="1" baseline="-25000" dirty="0">
                <a:solidFill>
                  <a:srgbClr val="7030A0"/>
                </a:solidFill>
                <a:latin typeface="Calibri" panose="020F0502020204030204" pitchFamily="34" charset="0"/>
              </a:rPr>
              <a:t>2</a:t>
            </a:r>
            <a:r>
              <a:rPr lang="es-ES_tradnl" sz="1600" i="1" dirty="0">
                <a:solidFill>
                  <a:srgbClr val="7030A0"/>
                </a:solidFill>
                <a:latin typeface="Calibri" panose="020F0502020204030204" pitchFamily="34" charset="0"/>
              </a:rPr>
              <a:t>]) necesarias para el desarrollo de los microorganismos que deseamos cultivar. </a:t>
            </a:r>
            <a:endParaRPr lang="es-ES" sz="1600" dirty="0">
              <a:solidFill>
                <a:srgbClr val="7030A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7030A0"/>
                </a:solidFill>
                <a:latin typeface="Calibri" panose="020F0502020204030204" pitchFamily="34" charset="0"/>
              </a:rPr>
              <a:t>3º </a:t>
            </a:r>
            <a:r>
              <a:rPr lang="es-ES_tradnl" sz="1600" b="1" i="1" dirty="0">
                <a:solidFill>
                  <a:srgbClr val="7030A0"/>
                </a:solidFill>
                <a:latin typeface="Calibri" panose="020F0502020204030204" pitchFamily="34" charset="0"/>
              </a:rPr>
              <a:t>Esterilización y </a:t>
            </a:r>
            <a:r>
              <a:rPr lang="es-ES_tradnl" sz="1600" b="1" i="1" u="sng" dirty="0">
                <a:solidFill>
                  <a:srgbClr val="7030A0"/>
                </a:solidFill>
                <a:latin typeface="Calibri" panose="020F0502020204030204" pitchFamily="34" charset="0"/>
              </a:rPr>
              <a:t>conservación del medio</a:t>
            </a:r>
            <a:r>
              <a:rPr lang="es-ES_tradnl" sz="1600" i="1" u="sng" dirty="0">
                <a:solidFill>
                  <a:srgbClr val="7030A0"/>
                </a:solidFill>
                <a:latin typeface="Calibri" panose="020F0502020204030204" pitchFamily="34" charset="0"/>
              </a:rPr>
              <a:t>:</a:t>
            </a:r>
            <a:r>
              <a:rPr lang="es-ES_tradnl" sz="1600" i="1" dirty="0">
                <a:solidFill>
                  <a:srgbClr val="7030A0"/>
                </a:solidFill>
                <a:latin typeface="Calibri" panose="020F0502020204030204" pitchFamily="34" charset="0"/>
              </a:rPr>
              <a:t> autoclave (la elevada presión aumenta la eficacia del calor) y nevera 4ºC (sin luz)</a:t>
            </a:r>
            <a:endParaRPr lang="es-ES" sz="1600" dirty="0">
              <a:solidFill>
                <a:srgbClr val="7030A0"/>
              </a:solidFill>
              <a:latin typeface="Times New Roman" panose="02020603050405020304" pitchFamily="18" charset="0"/>
              <a:ea typeface="Times New Roman" panose="02020603050405020304" pitchFamily="18" charset="0"/>
            </a:endParaRPr>
          </a:p>
          <a:p>
            <a:pPr>
              <a:spcAft>
                <a:spcPts val="0"/>
              </a:spcAft>
            </a:pPr>
            <a:r>
              <a:rPr lang="es-ES_tradnl" sz="1600" b="1" i="1" dirty="0">
                <a:latin typeface="Calibri" panose="020F0502020204030204" pitchFamily="34" charset="0"/>
              </a:rPr>
              <a:t>Cultivo:</a:t>
            </a:r>
            <a:endParaRPr lang="es-ES" sz="1600" b="1" dirty="0">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FF0000"/>
                </a:solidFill>
                <a:latin typeface="Calibri" panose="020F0502020204030204" pitchFamily="34" charset="0"/>
              </a:rPr>
              <a:t>4º A partir del medio de cultivo adecuado:</a:t>
            </a:r>
          </a:p>
          <a:p>
            <a:pPr>
              <a:spcAft>
                <a:spcPts val="0"/>
              </a:spcAft>
            </a:pPr>
            <a:r>
              <a:rPr lang="es-ES_tradnl" sz="1600" i="1" dirty="0">
                <a:solidFill>
                  <a:srgbClr val="FF0000"/>
                </a:solidFill>
                <a:latin typeface="Calibri" panose="020F0502020204030204" pitchFamily="34" charset="0"/>
              </a:rPr>
              <a:t>Toma de muestras (ej. Bastoncillo, aire, …) y </a:t>
            </a:r>
            <a:r>
              <a:rPr lang="es-ES_tradnl" sz="1600" b="1" i="1" u="sng" dirty="0">
                <a:solidFill>
                  <a:srgbClr val="FF0000"/>
                </a:solidFill>
                <a:latin typeface="Calibri" panose="020F0502020204030204" pitchFamily="34" charset="0"/>
              </a:rPr>
              <a:t>siembra</a:t>
            </a:r>
            <a:r>
              <a:rPr lang="es-ES_tradnl" sz="1600" i="1" dirty="0">
                <a:solidFill>
                  <a:srgbClr val="FF0000"/>
                </a:solidFill>
                <a:latin typeface="Calibri" panose="020F0502020204030204" pitchFamily="34" charset="0"/>
              </a:rPr>
              <a:t> (asa de siembra por estrías o agotamiento, dilución, …), para obtener </a:t>
            </a:r>
            <a:r>
              <a:rPr lang="es-ES_tradnl" sz="1600" b="1" i="1" u="sng" dirty="0">
                <a:solidFill>
                  <a:srgbClr val="FF0000"/>
                </a:solidFill>
                <a:latin typeface="Calibri" panose="020F0502020204030204" pitchFamily="34" charset="0"/>
              </a:rPr>
              <a:t>colonias monoclonales</a:t>
            </a:r>
            <a:r>
              <a:rPr lang="es-ES_tradnl" sz="1600" i="1" dirty="0">
                <a:solidFill>
                  <a:srgbClr val="FF0000"/>
                </a:solidFill>
                <a:latin typeface="Calibri" panose="020F0502020204030204" pitchFamily="34" charset="0"/>
              </a:rPr>
              <a:t>.</a:t>
            </a:r>
            <a:endParaRPr lang="es-ES" sz="1600" dirty="0">
              <a:solidFill>
                <a:srgbClr val="FF000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FF0000"/>
                </a:solidFill>
                <a:latin typeface="Calibri" panose="020F0502020204030204" pitchFamily="34" charset="0"/>
              </a:rPr>
              <a:t>5º </a:t>
            </a:r>
            <a:r>
              <a:rPr lang="es-ES_tradnl" sz="1600" b="1" i="1" u="sng" dirty="0">
                <a:solidFill>
                  <a:srgbClr val="FF0000"/>
                </a:solidFill>
                <a:latin typeface="Calibri" panose="020F0502020204030204" pitchFamily="34" charset="0"/>
              </a:rPr>
              <a:t>Incubación</a:t>
            </a:r>
            <a:r>
              <a:rPr lang="es-ES_tradnl" sz="1600" i="1" dirty="0">
                <a:solidFill>
                  <a:srgbClr val="FF0000"/>
                </a:solidFill>
                <a:latin typeface="Calibri" panose="020F0502020204030204" pitchFamily="34" charset="0"/>
              </a:rPr>
              <a:t> (estufa), durante periodos de tiempo </a:t>
            </a:r>
            <a:r>
              <a:rPr lang="es-ES_tradnl" sz="1600" i="1" dirty="0" smtClean="0">
                <a:solidFill>
                  <a:srgbClr val="FF0000"/>
                </a:solidFill>
                <a:latin typeface="Calibri" panose="020F0502020204030204" pitchFamily="34" charset="0"/>
              </a:rPr>
              <a:t>determinados, (habitualmente, 48 h. a 37º). </a:t>
            </a:r>
            <a:endParaRPr lang="es-ES" sz="1600" dirty="0">
              <a:solidFill>
                <a:srgbClr val="FF000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FF0000"/>
                </a:solidFill>
                <a:latin typeface="Calibri" panose="020F0502020204030204" pitchFamily="34" charset="0"/>
              </a:rPr>
              <a:t>6º </a:t>
            </a:r>
            <a:r>
              <a:rPr lang="es-ES_tradnl" sz="1600" b="1" i="1" u="sng" dirty="0">
                <a:solidFill>
                  <a:srgbClr val="FF0000"/>
                </a:solidFill>
                <a:latin typeface="Calibri" panose="020F0502020204030204" pitchFamily="34" charset="0"/>
              </a:rPr>
              <a:t>Cultivo de muestra monoclonal</a:t>
            </a:r>
            <a:r>
              <a:rPr lang="es-ES_tradnl" sz="1600" i="1" dirty="0">
                <a:solidFill>
                  <a:srgbClr val="FF0000"/>
                </a:solidFill>
                <a:latin typeface="Calibri" panose="020F0502020204030204" pitchFamily="34" charset="0"/>
              </a:rPr>
              <a:t>, de una colonia únicamente. En función de las características del microorganismo, tipo celular o </a:t>
            </a:r>
            <a:r>
              <a:rPr lang="es-ES_tradnl" sz="1600" i="1" dirty="0" err="1">
                <a:solidFill>
                  <a:srgbClr val="FF0000"/>
                </a:solidFill>
                <a:latin typeface="Calibri" panose="020F0502020204030204" pitchFamily="34" charset="0"/>
              </a:rPr>
              <a:t>acelular</a:t>
            </a:r>
            <a:r>
              <a:rPr lang="es-ES_tradnl" sz="1600" i="1" dirty="0">
                <a:solidFill>
                  <a:srgbClr val="FF0000"/>
                </a:solidFill>
                <a:latin typeface="Calibri" panose="020F0502020204030204" pitchFamily="34" charset="0"/>
              </a:rPr>
              <a:t>, metabolismo, ...Resiembra en medio genérico o selectivo (ej. Lactosa, 45 </a:t>
            </a:r>
            <a:r>
              <a:rPr lang="es-ES_tradnl" sz="1600" i="1" dirty="0" err="1">
                <a:solidFill>
                  <a:srgbClr val="FF0000"/>
                </a:solidFill>
                <a:latin typeface="Calibri" panose="020F0502020204030204" pitchFamily="34" charset="0"/>
              </a:rPr>
              <a:t>ºC</a:t>
            </a:r>
            <a:r>
              <a:rPr lang="es-ES_tradnl" sz="1600" i="1" dirty="0">
                <a:solidFill>
                  <a:srgbClr val="FF0000"/>
                </a:solidFill>
                <a:latin typeface="Calibri" panose="020F0502020204030204" pitchFamily="34" charset="0"/>
              </a:rPr>
              <a:t> para </a:t>
            </a:r>
            <a:r>
              <a:rPr lang="es-ES_tradnl" sz="1600" i="1" u="sng" dirty="0">
                <a:solidFill>
                  <a:srgbClr val="FF0000"/>
                </a:solidFill>
                <a:latin typeface="Calibri" panose="020F0502020204030204" pitchFamily="34" charset="0"/>
              </a:rPr>
              <a:t>E. </a:t>
            </a:r>
            <a:r>
              <a:rPr lang="es-ES_tradnl" sz="1600" i="1" u="sng" dirty="0" err="1">
                <a:solidFill>
                  <a:srgbClr val="FF0000"/>
                </a:solidFill>
                <a:latin typeface="Calibri" panose="020F0502020204030204" pitchFamily="34" charset="0"/>
              </a:rPr>
              <a:t>coli</a:t>
            </a:r>
            <a:r>
              <a:rPr lang="es-ES_tradnl" sz="1600" i="1" dirty="0" smtClean="0">
                <a:solidFill>
                  <a:srgbClr val="FF0000"/>
                </a:solidFill>
                <a:latin typeface="Calibri" panose="020F0502020204030204" pitchFamily="34" charset="0"/>
              </a:rPr>
              <a:t>, medio </a:t>
            </a:r>
            <a:r>
              <a:rPr lang="es-ES_tradnl" sz="1600" i="1" dirty="0">
                <a:solidFill>
                  <a:srgbClr val="FF0000"/>
                </a:solidFill>
                <a:latin typeface="Calibri" panose="020F0502020204030204" pitchFamily="34" charset="0"/>
              </a:rPr>
              <a:t>celular para el cultivo de virus, antibióticos para aislar hongos ...)</a:t>
            </a:r>
          </a:p>
          <a:p>
            <a:pPr>
              <a:spcAft>
                <a:spcPts val="0"/>
              </a:spcAft>
            </a:pPr>
            <a:r>
              <a:rPr lang="es-ES_tradnl" sz="1600" b="1" i="1" dirty="0">
                <a:latin typeface="Calibri" panose="020F0502020204030204" pitchFamily="34" charset="0"/>
              </a:rPr>
              <a:t>Estudio:</a:t>
            </a:r>
            <a:endParaRPr lang="es-ES" sz="1600" b="1" dirty="0">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00B050"/>
                </a:solidFill>
                <a:latin typeface="Calibri" panose="020F0502020204030204" pitchFamily="34" charset="0"/>
              </a:rPr>
              <a:t>7º Pruebas </a:t>
            </a:r>
            <a:r>
              <a:rPr lang="es-ES_tradnl" sz="1600" b="1" i="1" u="sng" dirty="0">
                <a:solidFill>
                  <a:srgbClr val="00B050"/>
                </a:solidFill>
                <a:latin typeface="Calibri" panose="020F0502020204030204" pitchFamily="34" charset="0"/>
              </a:rPr>
              <a:t>bioquímicas</a:t>
            </a:r>
            <a:r>
              <a:rPr lang="es-ES_tradnl" sz="1600" i="1" dirty="0">
                <a:solidFill>
                  <a:srgbClr val="00B050"/>
                </a:solidFill>
                <a:latin typeface="Calibri" panose="020F0502020204030204" pitchFamily="34" charset="0"/>
              </a:rPr>
              <a:t> diferenciales (ej. catalasa, </a:t>
            </a:r>
            <a:r>
              <a:rPr lang="es-ES_tradnl" sz="1600" i="1" dirty="0" err="1">
                <a:solidFill>
                  <a:srgbClr val="00B050"/>
                </a:solidFill>
                <a:latin typeface="Calibri" panose="020F0502020204030204" pitchFamily="34" charset="0"/>
              </a:rPr>
              <a:t>indol</a:t>
            </a:r>
            <a:r>
              <a:rPr lang="es-ES_tradnl" sz="1600" i="1" dirty="0">
                <a:solidFill>
                  <a:srgbClr val="00B050"/>
                </a:solidFill>
                <a:latin typeface="Calibri" panose="020F0502020204030204" pitchFamily="34" charset="0"/>
              </a:rPr>
              <a:t>, …para bacterias,)</a:t>
            </a:r>
            <a:endParaRPr lang="es-ES" sz="1600" dirty="0">
              <a:solidFill>
                <a:srgbClr val="00B05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00B050"/>
                </a:solidFill>
                <a:latin typeface="Calibri" panose="020F0502020204030204" pitchFamily="34" charset="0"/>
              </a:rPr>
              <a:t>8º </a:t>
            </a:r>
            <a:r>
              <a:rPr lang="es-ES_tradnl" sz="1600" b="1" i="1" u="sng" dirty="0">
                <a:solidFill>
                  <a:srgbClr val="00B050"/>
                </a:solidFill>
                <a:latin typeface="Calibri" panose="020F0502020204030204" pitchFamily="34" charset="0"/>
              </a:rPr>
              <a:t>Tinción</a:t>
            </a:r>
            <a:r>
              <a:rPr lang="es-ES_tradnl" sz="1600" i="1" dirty="0">
                <a:solidFill>
                  <a:srgbClr val="00B050"/>
                </a:solidFill>
                <a:latin typeface="Calibri" panose="020F0502020204030204" pitchFamily="34" charset="0"/>
              </a:rPr>
              <a:t> (ej. tinción de Gram para bacterias, ...)</a:t>
            </a:r>
            <a:endParaRPr lang="es-ES" sz="1600" dirty="0">
              <a:solidFill>
                <a:srgbClr val="00B050"/>
              </a:solidFill>
              <a:latin typeface="Times New Roman" panose="02020603050405020304" pitchFamily="18" charset="0"/>
              <a:ea typeface="Times New Roman" panose="02020603050405020304" pitchFamily="18" charset="0"/>
            </a:endParaRPr>
          </a:p>
          <a:p>
            <a:pPr>
              <a:spcAft>
                <a:spcPts val="0"/>
              </a:spcAft>
            </a:pPr>
            <a:r>
              <a:rPr lang="es-ES_tradnl" sz="1600" i="1" dirty="0">
                <a:solidFill>
                  <a:srgbClr val="00B050"/>
                </a:solidFill>
                <a:latin typeface="Calibri" panose="020F0502020204030204" pitchFamily="34" charset="0"/>
              </a:rPr>
              <a:t>9º. </a:t>
            </a:r>
            <a:r>
              <a:rPr lang="es-ES_tradnl" sz="1600" b="1" i="1" u="sng" dirty="0">
                <a:solidFill>
                  <a:srgbClr val="00B050"/>
                </a:solidFill>
                <a:latin typeface="Calibri" panose="020F0502020204030204" pitchFamily="34" charset="0"/>
              </a:rPr>
              <a:t>Observación</a:t>
            </a:r>
            <a:r>
              <a:rPr lang="es-ES_tradnl" sz="1600" i="1" dirty="0">
                <a:solidFill>
                  <a:srgbClr val="00B050"/>
                </a:solidFill>
                <a:latin typeface="Calibri" panose="020F0502020204030204" pitchFamily="34" charset="0"/>
              </a:rPr>
              <a:t> con microscopio (mínimo 1000x) </a:t>
            </a:r>
            <a:endParaRPr lang="es-ES" sz="1600" dirty="0">
              <a:solidFill>
                <a:srgbClr val="00B050"/>
              </a:solidFill>
              <a:effectLst/>
              <a:latin typeface="Times New Roman" panose="02020603050405020304" pitchFamily="18" charset="0"/>
              <a:ea typeface="Times New Roman" panose="02020603050405020304" pitchFamily="18" charset="0"/>
            </a:endParaRPr>
          </a:p>
        </p:txBody>
      </p:sp>
      <p:sp>
        <p:nvSpPr>
          <p:cNvPr id="5" name="CuadroTexto 4"/>
          <p:cNvSpPr txBox="1"/>
          <p:nvPr/>
        </p:nvSpPr>
        <p:spPr>
          <a:xfrm>
            <a:off x="251520" y="116632"/>
            <a:ext cx="1800199" cy="369332"/>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smtClean="0">
                <a:solidFill>
                  <a:srgbClr val="7030A0"/>
                </a:solidFill>
              </a:rPr>
              <a:t>Cultivo: (6)</a:t>
            </a:r>
            <a:endParaRPr lang="es-ES" dirty="0">
              <a:solidFill>
                <a:srgbClr val="7030A0"/>
              </a:solidFill>
            </a:endParaRPr>
          </a:p>
        </p:txBody>
      </p:sp>
    </p:spTree>
    <p:extLst>
      <p:ext uri="{BB962C8B-B14F-4D97-AF65-F5344CB8AC3E}">
        <p14:creationId xmlns:p14="http://schemas.microsoft.com/office/powerpoint/2010/main" val="118434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1 Título"/>
          <p:cNvSpPr>
            <a:spLocks noGrp="1"/>
          </p:cNvSpPr>
          <p:nvPr>
            <p:ph type="title"/>
          </p:nvPr>
        </p:nvSpPr>
        <p:spPr>
          <a:xfrm>
            <a:off x="612775" y="228600"/>
            <a:ext cx="8153400" cy="1400200"/>
          </a:xfrm>
        </p:spPr>
        <p:txBody>
          <a:bodyPr/>
          <a:lstStyle/>
          <a:p>
            <a:pPr algn="ctr"/>
            <a:r>
              <a:rPr lang="es-ES_tradnl" sz="3600" b="1" dirty="0"/>
              <a:t>¿CÓMO PODEMOS ESTUDIAR y OBSERVAR LOS MICROORGANISMOS?</a:t>
            </a:r>
            <a:endParaRPr lang="es-ES_tradnl" sz="3600" dirty="0"/>
          </a:p>
        </p:txBody>
      </p:sp>
      <p:sp>
        <p:nvSpPr>
          <p:cNvPr id="76803" name="2 Marcador de contenido"/>
          <p:cNvSpPr>
            <a:spLocks noGrp="1"/>
          </p:cNvSpPr>
          <p:nvPr>
            <p:ph sz="quarter" idx="1"/>
          </p:nvPr>
        </p:nvSpPr>
        <p:spPr>
          <a:xfrm>
            <a:off x="0" y="2000250"/>
            <a:ext cx="4126535" cy="4669110"/>
          </a:xfrm>
          <a:ln>
            <a:solidFill>
              <a:schemeClr val="tx1"/>
            </a:solidFill>
          </a:ln>
        </p:spPr>
        <p:txBody>
          <a:bodyPr/>
          <a:lstStyle/>
          <a:p>
            <a:r>
              <a:rPr lang="es-ES_tradnl" sz="2400" b="1" dirty="0"/>
              <a:t>7º Pruebas bioquímicas diferenciales:</a:t>
            </a:r>
          </a:p>
          <a:p>
            <a:pPr>
              <a:buFont typeface="Wingdings" pitchFamily="2" charset="2"/>
              <a:buNone/>
            </a:pPr>
            <a:r>
              <a:rPr lang="es-ES_tradnl" sz="2400" b="1" dirty="0"/>
              <a:t>	(ej. catalasa,  </a:t>
            </a:r>
            <a:r>
              <a:rPr lang="es-ES_tradnl" sz="2400" b="1" dirty="0" err="1"/>
              <a:t>Indol</a:t>
            </a:r>
            <a:r>
              <a:rPr lang="es-ES_tradnl" sz="2400" b="1" dirty="0"/>
              <a:t>, …)</a:t>
            </a:r>
          </a:p>
          <a:p>
            <a:pPr lvl="1"/>
            <a:r>
              <a:rPr lang="es-ES_tradnl" sz="2000" b="1" dirty="0"/>
              <a:t>Ej. E. </a:t>
            </a:r>
            <a:r>
              <a:rPr lang="es-ES_tradnl" sz="2000" b="1" dirty="0" err="1"/>
              <a:t>coli</a:t>
            </a:r>
            <a:r>
              <a:rPr lang="es-ES_tradnl" sz="2000" b="1" dirty="0"/>
              <a:t> (</a:t>
            </a:r>
            <a:r>
              <a:rPr lang="es-ES_tradnl" sz="2000" b="1" dirty="0" err="1"/>
              <a:t>Indol</a:t>
            </a:r>
            <a:r>
              <a:rPr lang="es-ES_tradnl" sz="2000" b="1" dirty="0"/>
              <a:t> +)</a:t>
            </a:r>
          </a:p>
          <a:p>
            <a:pPr lvl="1"/>
            <a:r>
              <a:rPr lang="es-ES_tradnl" sz="2000" b="1" dirty="0" err="1"/>
              <a:t>Enterobacter</a:t>
            </a:r>
            <a:r>
              <a:rPr lang="es-ES_tradnl" sz="2000" b="1" dirty="0"/>
              <a:t> (</a:t>
            </a:r>
            <a:r>
              <a:rPr lang="es-ES_tradnl" sz="2000" b="1" dirty="0" err="1"/>
              <a:t>Indol</a:t>
            </a:r>
            <a:r>
              <a:rPr lang="es-ES_tradnl" sz="2000" b="1" dirty="0"/>
              <a:t> -)</a:t>
            </a:r>
          </a:p>
          <a:p>
            <a:pPr lvl="1"/>
            <a:r>
              <a:rPr lang="es-ES_tradnl" sz="2000" b="1" dirty="0"/>
              <a:t>Ej. </a:t>
            </a:r>
            <a:r>
              <a:rPr lang="es-ES_tradnl" sz="2000" b="1" dirty="0" err="1"/>
              <a:t>Staphilococcus</a:t>
            </a:r>
            <a:r>
              <a:rPr lang="es-ES_tradnl" sz="2000" b="1" dirty="0"/>
              <a:t> (catalasa +)</a:t>
            </a:r>
          </a:p>
          <a:p>
            <a:pPr lvl="1"/>
            <a:r>
              <a:rPr lang="es-ES_tradnl" sz="2000" b="1" dirty="0"/>
              <a:t>Ej. </a:t>
            </a:r>
            <a:r>
              <a:rPr lang="es-ES_tradnl" sz="2000" b="1" dirty="0" err="1"/>
              <a:t>Streptococcus</a:t>
            </a:r>
            <a:r>
              <a:rPr lang="es-ES_tradnl" sz="2000" b="1" dirty="0"/>
              <a:t> (catalasa -)</a:t>
            </a:r>
          </a:p>
          <a:p>
            <a:r>
              <a:rPr lang="es-ES_tradnl" sz="2400" b="1" dirty="0"/>
              <a:t>8º Tinción </a:t>
            </a:r>
          </a:p>
          <a:p>
            <a:pPr lvl="1"/>
            <a:r>
              <a:rPr lang="es-ES_tradnl" sz="2100" b="1" dirty="0"/>
              <a:t>(ej. tinción de Gram)</a:t>
            </a:r>
            <a:endParaRPr lang="es-ES_tradnl" sz="2000" b="1" dirty="0"/>
          </a:p>
          <a:p>
            <a:r>
              <a:rPr lang="es-ES_tradnl" sz="2400" b="1" dirty="0"/>
              <a:t>9º Observación</a:t>
            </a:r>
            <a:endParaRPr lang="es-ES_tradnl" sz="2100" dirty="0"/>
          </a:p>
        </p:txBody>
      </p:sp>
      <p:pic>
        <p:nvPicPr>
          <p:cNvPr id="76804" name="Picture 2" descr="http://farm1.static.flickr.com/145/423189244_feef11aaca_o.png"/>
          <p:cNvPicPr>
            <a:picLocks noChangeAspect="1" noChangeArrowheads="1"/>
          </p:cNvPicPr>
          <p:nvPr/>
        </p:nvPicPr>
        <p:blipFill>
          <a:blip r:embed="rId3" cstate="print"/>
          <a:srcRect l="11525" t="9717" r="38774"/>
          <a:stretch>
            <a:fillRect/>
          </a:stretch>
        </p:blipFill>
        <p:spPr bwMode="auto">
          <a:xfrm>
            <a:off x="5867400" y="1773238"/>
            <a:ext cx="2952750" cy="4683125"/>
          </a:xfrm>
          <a:prstGeom prst="rect">
            <a:avLst/>
          </a:prstGeom>
          <a:noFill/>
          <a:ln w="9525">
            <a:noFill/>
            <a:miter lim="800000"/>
            <a:headEnd/>
            <a:tailEnd/>
          </a:ln>
        </p:spPr>
      </p:pic>
      <p:sp>
        <p:nvSpPr>
          <p:cNvPr id="76805" name="4 CuadroTexto"/>
          <p:cNvSpPr txBox="1">
            <a:spLocks noChangeArrowheads="1"/>
          </p:cNvSpPr>
          <p:nvPr/>
        </p:nvSpPr>
        <p:spPr bwMode="auto">
          <a:xfrm>
            <a:off x="4224960" y="2132856"/>
            <a:ext cx="1852612" cy="646113"/>
          </a:xfrm>
          <a:prstGeom prst="rect">
            <a:avLst/>
          </a:prstGeom>
          <a:noFill/>
          <a:ln w="9525">
            <a:noFill/>
            <a:miter lim="800000"/>
            <a:headEnd/>
            <a:tailEnd/>
          </a:ln>
        </p:spPr>
        <p:txBody>
          <a:bodyPr wrap="none">
            <a:spAutoFit/>
          </a:bodyPr>
          <a:lstStyle/>
          <a:p>
            <a:pPr algn="ctr"/>
            <a:r>
              <a:rPr lang="es-ES_tradnl" b="1" dirty="0"/>
              <a:t>Gram +</a:t>
            </a:r>
          </a:p>
          <a:p>
            <a:pPr algn="ctr"/>
            <a:r>
              <a:rPr lang="es-ES_tradnl" i="1" dirty="0"/>
              <a:t>Ej.</a:t>
            </a:r>
            <a:r>
              <a:rPr lang="es-ES_tradnl" dirty="0"/>
              <a:t> </a:t>
            </a:r>
            <a:r>
              <a:rPr lang="es-ES_tradnl" i="1" dirty="0" err="1"/>
              <a:t>Lactobacillus</a:t>
            </a:r>
            <a:endParaRPr lang="es-ES_tradnl" i="1" dirty="0"/>
          </a:p>
        </p:txBody>
      </p:sp>
      <p:sp>
        <p:nvSpPr>
          <p:cNvPr id="76806" name="5 CuadroTexto"/>
          <p:cNvSpPr txBox="1">
            <a:spLocks noChangeArrowheads="1"/>
          </p:cNvSpPr>
          <p:nvPr/>
        </p:nvSpPr>
        <p:spPr bwMode="auto">
          <a:xfrm>
            <a:off x="4572000" y="5013325"/>
            <a:ext cx="1196975" cy="646113"/>
          </a:xfrm>
          <a:prstGeom prst="rect">
            <a:avLst/>
          </a:prstGeom>
          <a:noFill/>
          <a:ln w="9525">
            <a:noFill/>
            <a:miter lim="800000"/>
            <a:headEnd/>
            <a:tailEnd/>
          </a:ln>
        </p:spPr>
        <p:txBody>
          <a:bodyPr wrap="none">
            <a:spAutoFit/>
          </a:bodyPr>
          <a:lstStyle/>
          <a:p>
            <a:pPr algn="ctr"/>
            <a:r>
              <a:rPr lang="es-ES_tradnl" b="1"/>
              <a:t>Gram –</a:t>
            </a:r>
          </a:p>
          <a:p>
            <a:pPr algn="ctr"/>
            <a:r>
              <a:rPr lang="es-ES_tradnl" i="1"/>
              <a:t>Ej. </a:t>
            </a:r>
            <a:r>
              <a:rPr lang="es-ES_tradnl" b="1" i="1"/>
              <a:t>E. coli</a:t>
            </a:r>
          </a:p>
        </p:txBody>
      </p:sp>
    </p:spTree>
    <p:extLst>
      <p:ext uri="{BB962C8B-B14F-4D97-AF65-F5344CB8AC3E}">
        <p14:creationId xmlns:p14="http://schemas.microsoft.com/office/powerpoint/2010/main" val="18372561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23528" y="260648"/>
            <a:ext cx="8424936" cy="954107"/>
          </a:xfrm>
          <a:prstGeom prst="rect">
            <a:avLst/>
          </a:prstGeom>
        </p:spPr>
        <p:txBody>
          <a:bodyPr wrap="square">
            <a:spAutoFit/>
          </a:bodyPr>
          <a:lstStyle/>
          <a:p>
            <a:pPr algn="just">
              <a:spcAft>
                <a:spcPts val="0"/>
              </a:spcAft>
            </a:pPr>
            <a:r>
              <a:rPr lang="es-ES" dirty="0">
                <a:latin typeface="Calibri" panose="020F0502020204030204" pitchFamily="34" charset="0"/>
                <a:ea typeface="Times New Roman" panose="02020603050405020304" pitchFamily="18" charset="0"/>
              </a:rPr>
              <a:t>¿Cómo harías para demostrar experimentalmente la presencia de microorganismos en el ambiente? Razona cada uno de los pasos a seguir. ¿Cómo sabrías –apoyándote en los resultados obtenidos en el ensayo anterior- si se trata de bacterias, hongos o virus?</a:t>
            </a:r>
            <a:endParaRPr lang="es-ES" sz="2000" dirty="0">
              <a:latin typeface="Times New Roman" panose="02020603050405020304" pitchFamily="18" charset="0"/>
              <a:ea typeface="Times New Roman" panose="02020603050405020304" pitchFamily="18" charset="0"/>
            </a:endParaRPr>
          </a:p>
        </p:txBody>
      </p:sp>
      <p:sp>
        <p:nvSpPr>
          <p:cNvPr id="3" name="Rectángulo 2"/>
          <p:cNvSpPr/>
          <p:nvPr/>
        </p:nvSpPr>
        <p:spPr>
          <a:xfrm>
            <a:off x="323528" y="1340768"/>
            <a:ext cx="8317432" cy="3816429"/>
          </a:xfrm>
          <a:prstGeom prst="rect">
            <a:avLst/>
          </a:prstGeom>
        </p:spPr>
        <p:txBody>
          <a:bodyPr wrap="square">
            <a:spAutoFit/>
          </a:bodyPr>
          <a:lstStyle/>
          <a:p>
            <a:pPr marL="342900" indent="-342900" algn="just">
              <a:spcAft>
                <a:spcPts val="0"/>
              </a:spcAft>
              <a:buAutoNum type="alphaLcParenR"/>
            </a:pPr>
            <a:r>
              <a:rPr lang="es-ES_tradnl" b="1" i="1" dirty="0">
                <a:solidFill>
                  <a:srgbClr val="7030A0"/>
                </a:solidFill>
                <a:latin typeface="Calibri" panose="020F0502020204030204" pitchFamily="34" charset="0"/>
                <a:ea typeface="Times New Roman" panose="02020603050405020304" pitchFamily="18" charset="0"/>
              </a:rPr>
              <a:t>Aislamiento, cultivo y estudio de microorganismo ( cuestión anterior)</a:t>
            </a:r>
          </a:p>
          <a:p>
            <a:pPr marL="342900" indent="-342900" algn="just">
              <a:spcAft>
                <a:spcPts val="0"/>
              </a:spcAft>
              <a:buAutoNum type="alphaLcParenR"/>
            </a:pPr>
            <a:endParaRPr lang="es-ES_tradnl" b="1" i="1" dirty="0">
              <a:solidFill>
                <a:srgbClr val="7030A0"/>
              </a:solidFill>
              <a:latin typeface="Calibri" panose="020F0502020204030204" pitchFamily="34" charset="0"/>
              <a:ea typeface="Times New Roman" panose="02020603050405020304" pitchFamily="18" charset="0"/>
            </a:endParaRPr>
          </a:p>
          <a:p>
            <a:pPr algn="just">
              <a:spcAft>
                <a:spcPts val="0"/>
              </a:spcAft>
            </a:pPr>
            <a:r>
              <a:rPr lang="es-ES_tradnl" b="1" i="1" dirty="0">
                <a:solidFill>
                  <a:srgbClr val="7030A0"/>
                </a:solidFill>
                <a:latin typeface="Calibri" panose="020F0502020204030204" pitchFamily="34" charset="0"/>
                <a:ea typeface="Times New Roman" panose="02020603050405020304" pitchFamily="18" charset="0"/>
              </a:rPr>
              <a:t>b) Diferentes </a:t>
            </a:r>
            <a:r>
              <a:rPr lang="es-ES_tradnl" b="1" i="1" u="sng" dirty="0">
                <a:solidFill>
                  <a:srgbClr val="FF0000"/>
                </a:solidFill>
                <a:latin typeface="Calibri" panose="020F0502020204030204" pitchFamily="34" charset="0"/>
                <a:ea typeface="Times New Roman" panose="02020603050405020304" pitchFamily="18" charset="0"/>
              </a:rPr>
              <a:t>cultivos selectivos </a:t>
            </a:r>
            <a:r>
              <a:rPr lang="es-ES_tradnl" b="1" i="1" dirty="0">
                <a:solidFill>
                  <a:srgbClr val="7030A0"/>
                </a:solidFill>
                <a:latin typeface="Calibri" panose="020F0502020204030204" pitchFamily="34" charset="0"/>
                <a:ea typeface="Times New Roman" panose="02020603050405020304" pitchFamily="18" charset="0"/>
              </a:rPr>
              <a:t>(condiciones específicas): </a:t>
            </a:r>
            <a:endParaRPr lang="es-ES" sz="2000" dirty="0">
              <a:solidFill>
                <a:srgbClr val="7030A0"/>
              </a:solidFill>
              <a:latin typeface="Times New Roman" panose="02020603050405020304" pitchFamily="18" charset="0"/>
              <a:ea typeface="Times New Roman" panose="02020603050405020304" pitchFamily="18" charset="0"/>
            </a:endParaRPr>
          </a:p>
          <a:p>
            <a:pPr algn="just">
              <a:spcAft>
                <a:spcPts val="0"/>
              </a:spcAft>
            </a:pPr>
            <a:r>
              <a:rPr lang="es-ES_tradnl" b="1" i="1" u="sng" dirty="0">
                <a:solidFill>
                  <a:srgbClr val="FF0000"/>
                </a:solidFill>
                <a:latin typeface="Calibri" panose="020F0502020204030204" pitchFamily="34" charset="0"/>
                <a:ea typeface="Times New Roman" panose="02020603050405020304" pitchFamily="18" charset="0"/>
              </a:rPr>
              <a:t>Bacterias:</a:t>
            </a:r>
            <a:r>
              <a:rPr lang="es-ES_tradnl" b="1" i="1" dirty="0">
                <a:solidFill>
                  <a:srgbClr val="7030A0"/>
                </a:solidFill>
                <a:latin typeface="Calibri" panose="020F0502020204030204" pitchFamily="34" charset="0"/>
                <a:ea typeface="Times New Roman" panose="02020603050405020304" pitchFamily="18" charset="0"/>
              </a:rPr>
              <a:t> medios genéricos. Para identificar bacterias específicas: medios y condiciones selectivas + pruebas bioquímicas (catalasa, </a:t>
            </a:r>
            <a:r>
              <a:rPr lang="es-ES_tradnl" b="1" i="1" dirty="0" err="1">
                <a:solidFill>
                  <a:srgbClr val="7030A0"/>
                </a:solidFill>
                <a:latin typeface="Calibri" panose="020F0502020204030204" pitchFamily="34" charset="0"/>
                <a:ea typeface="Times New Roman" panose="02020603050405020304" pitchFamily="18" charset="0"/>
              </a:rPr>
              <a:t>indol</a:t>
            </a:r>
            <a:r>
              <a:rPr lang="es-ES_tradnl" b="1" i="1" dirty="0">
                <a:solidFill>
                  <a:srgbClr val="7030A0"/>
                </a:solidFill>
                <a:latin typeface="Calibri" panose="020F0502020204030204" pitchFamily="34" charset="0"/>
                <a:ea typeface="Times New Roman" panose="02020603050405020304" pitchFamily="18" charset="0"/>
              </a:rPr>
              <a:t>, etc.) </a:t>
            </a:r>
            <a:endParaRPr lang="es-ES" sz="2000" dirty="0">
              <a:solidFill>
                <a:srgbClr val="7030A0"/>
              </a:solidFill>
              <a:latin typeface="Times New Roman" panose="02020603050405020304" pitchFamily="18" charset="0"/>
              <a:ea typeface="Times New Roman" panose="02020603050405020304" pitchFamily="18" charset="0"/>
            </a:endParaRPr>
          </a:p>
          <a:p>
            <a:pPr algn="just">
              <a:spcAft>
                <a:spcPts val="0"/>
              </a:spcAft>
            </a:pPr>
            <a:r>
              <a:rPr lang="es-ES_tradnl" b="1" i="1" u="sng" dirty="0">
                <a:solidFill>
                  <a:srgbClr val="FF0000"/>
                </a:solidFill>
                <a:latin typeface="Calibri" panose="020F0502020204030204" pitchFamily="34" charset="0"/>
                <a:ea typeface="Times New Roman" panose="02020603050405020304" pitchFamily="18" charset="0"/>
              </a:rPr>
              <a:t>Hongos:</a:t>
            </a:r>
            <a:r>
              <a:rPr lang="es-ES_tradnl" b="1" i="1" dirty="0">
                <a:solidFill>
                  <a:srgbClr val="FF0000"/>
                </a:solidFill>
                <a:latin typeface="Calibri" panose="020F0502020204030204" pitchFamily="34" charset="0"/>
                <a:ea typeface="Times New Roman" panose="02020603050405020304" pitchFamily="18" charset="0"/>
              </a:rPr>
              <a:t> </a:t>
            </a:r>
            <a:r>
              <a:rPr lang="es-ES_tradnl" b="1" i="1" dirty="0">
                <a:solidFill>
                  <a:srgbClr val="7030A0"/>
                </a:solidFill>
                <a:latin typeface="Calibri" panose="020F0502020204030204" pitchFamily="34" charset="0"/>
                <a:ea typeface="Times New Roman" panose="02020603050405020304" pitchFamily="18" charset="0"/>
              </a:rPr>
              <a:t>medios cultivo para hongos: líquido o sólido (agar) + </a:t>
            </a:r>
            <a:r>
              <a:rPr lang="es-ES_tradnl" b="1" i="1" dirty="0">
                <a:solidFill>
                  <a:srgbClr val="FF0000"/>
                </a:solidFill>
                <a:latin typeface="Calibri" panose="020F0502020204030204" pitchFamily="34" charset="0"/>
                <a:ea typeface="Times New Roman" panose="02020603050405020304" pitchFamily="18" charset="0"/>
              </a:rPr>
              <a:t>nutrientes orgánicos</a:t>
            </a:r>
            <a:r>
              <a:rPr lang="es-ES_tradnl" b="1" i="1" dirty="0">
                <a:solidFill>
                  <a:srgbClr val="7030A0"/>
                </a:solidFill>
                <a:latin typeface="Calibri" panose="020F0502020204030204" pitchFamily="34" charset="0"/>
                <a:ea typeface="Times New Roman" panose="02020603050405020304" pitchFamily="18" charset="0"/>
              </a:rPr>
              <a:t> +</a:t>
            </a:r>
            <a:r>
              <a:rPr lang="es-ES_tradnl" dirty="0">
                <a:solidFill>
                  <a:srgbClr val="7030A0"/>
                </a:solidFill>
                <a:latin typeface="Calibri" panose="020F0502020204030204" pitchFamily="34" charset="0"/>
                <a:ea typeface="Times New Roman" panose="02020603050405020304" pitchFamily="18" charset="0"/>
              </a:rPr>
              <a:t> </a:t>
            </a:r>
            <a:r>
              <a:rPr lang="es-ES_tradnl" b="1" dirty="0">
                <a:solidFill>
                  <a:srgbClr val="7030A0"/>
                </a:solidFill>
                <a:latin typeface="Calibri" panose="020F0502020204030204" pitchFamily="34" charset="0"/>
                <a:ea typeface="Times New Roman" panose="02020603050405020304" pitchFamily="18" charset="0"/>
              </a:rPr>
              <a:t>vitaminas</a:t>
            </a:r>
            <a:r>
              <a:rPr lang="es-ES_tradnl" b="1" i="1" dirty="0">
                <a:solidFill>
                  <a:srgbClr val="7030A0"/>
                </a:solidFill>
                <a:latin typeface="Calibri" panose="020F0502020204030204" pitchFamily="34" charset="0"/>
                <a:ea typeface="Times New Roman" panose="02020603050405020304" pitchFamily="18" charset="0"/>
              </a:rPr>
              <a:t>, oligoelementos, etc.) + </a:t>
            </a:r>
            <a:r>
              <a:rPr lang="es-ES_tradnl" b="1" i="1" dirty="0">
                <a:solidFill>
                  <a:srgbClr val="FF0000"/>
                </a:solidFill>
                <a:latin typeface="Calibri" panose="020F0502020204030204" pitchFamily="34" charset="0"/>
                <a:ea typeface="Times New Roman" panose="02020603050405020304" pitchFamily="18" charset="0"/>
              </a:rPr>
              <a:t>pH ácido </a:t>
            </a:r>
            <a:r>
              <a:rPr lang="es-ES_tradnl" b="1" i="1" dirty="0">
                <a:solidFill>
                  <a:srgbClr val="7030A0"/>
                </a:solidFill>
                <a:latin typeface="Calibri" panose="020F0502020204030204" pitchFamily="34" charset="0"/>
                <a:ea typeface="Times New Roman" panose="02020603050405020304" pitchFamily="18" charset="0"/>
              </a:rPr>
              <a:t>+ </a:t>
            </a:r>
            <a:r>
              <a:rPr lang="es-ES_tradnl" b="1" i="1" dirty="0">
                <a:solidFill>
                  <a:srgbClr val="FF0000"/>
                </a:solidFill>
                <a:latin typeface="Calibri" panose="020F0502020204030204" pitchFamily="34" charset="0"/>
                <a:ea typeface="Times New Roman" panose="02020603050405020304" pitchFamily="18" charset="0"/>
              </a:rPr>
              <a:t>antibióticos antibacterianos</a:t>
            </a:r>
            <a:r>
              <a:rPr lang="es-ES_tradnl" b="1" i="1" dirty="0">
                <a:solidFill>
                  <a:srgbClr val="7030A0"/>
                </a:solidFill>
                <a:latin typeface="Calibri" panose="020F0502020204030204" pitchFamily="34" charset="0"/>
                <a:ea typeface="Times New Roman" panose="02020603050405020304" pitchFamily="18" charset="0"/>
              </a:rPr>
              <a:t>. El pH ha de ser ligeramente ácido para facilitar el crecimiento de los hongos e inhibir al mismo tiempo el desarrollo de otros microorganismos. Se añadirán antibióticos antibacterianos para inhibir el crecimiento de las bacterias saprofitas que suelen contaminar las muestras. Los más usados son el </a:t>
            </a:r>
            <a:r>
              <a:rPr lang="es-ES_tradnl" b="1" i="1" u="sng" dirty="0">
                <a:solidFill>
                  <a:srgbClr val="7030A0"/>
                </a:solidFill>
                <a:latin typeface="Calibri" panose="020F0502020204030204" pitchFamily="34" charset="0"/>
                <a:ea typeface="Times New Roman" panose="02020603050405020304" pitchFamily="18" charset="0"/>
              </a:rPr>
              <a:t>Cloranfenicol</a:t>
            </a:r>
            <a:r>
              <a:rPr lang="es-ES_tradnl" b="1" i="1" dirty="0">
                <a:solidFill>
                  <a:srgbClr val="7030A0"/>
                </a:solidFill>
                <a:latin typeface="Calibri" panose="020F0502020204030204" pitchFamily="34" charset="0"/>
                <a:ea typeface="Times New Roman" panose="02020603050405020304" pitchFamily="18" charset="0"/>
              </a:rPr>
              <a:t> y la </a:t>
            </a:r>
            <a:r>
              <a:rPr lang="es-ES_tradnl" b="1" i="1" u="sng" dirty="0" err="1">
                <a:solidFill>
                  <a:srgbClr val="7030A0"/>
                </a:solidFill>
                <a:latin typeface="Calibri" panose="020F0502020204030204" pitchFamily="34" charset="0"/>
                <a:ea typeface="Times New Roman" panose="02020603050405020304" pitchFamily="18" charset="0"/>
              </a:rPr>
              <a:t>Gentamicina</a:t>
            </a:r>
            <a:r>
              <a:rPr lang="es-ES_tradnl" b="1" i="1" dirty="0">
                <a:solidFill>
                  <a:srgbClr val="7030A0"/>
                </a:solidFill>
                <a:latin typeface="Calibri" panose="020F0502020204030204" pitchFamily="34" charset="0"/>
                <a:ea typeface="Times New Roman" panose="02020603050405020304" pitchFamily="18" charset="0"/>
              </a:rPr>
              <a:t>. </a:t>
            </a:r>
            <a:endParaRPr lang="es-ES" sz="2000" dirty="0">
              <a:solidFill>
                <a:srgbClr val="7030A0"/>
              </a:solidFill>
              <a:latin typeface="Times New Roman" panose="02020603050405020304" pitchFamily="18" charset="0"/>
              <a:ea typeface="Times New Roman" panose="02020603050405020304" pitchFamily="18" charset="0"/>
            </a:endParaRPr>
          </a:p>
          <a:p>
            <a:pPr algn="just">
              <a:spcAft>
                <a:spcPts val="0"/>
              </a:spcAft>
            </a:pPr>
            <a:r>
              <a:rPr lang="es-ES_tradnl" b="1" i="1" u="sng" dirty="0">
                <a:solidFill>
                  <a:srgbClr val="FF0000"/>
                </a:solidFill>
                <a:latin typeface="Calibri" panose="020F0502020204030204" pitchFamily="34" charset="0"/>
                <a:ea typeface="Times New Roman" panose="02020603050405020304" pitchFamily="18" charset="0"/>
              </a:rPr>
              <a:t>Virus:</a:t>
            </a:r>
            <a:r>
              <a:rPr lang="es-ES_tradnl" b="1" i="1" dirty="0">
                <a:solidFill>
                  <a:srgbClr val="7030A0"/>
                </a:solidFill>
                <a:latin typeface="Calibri" panose="020F0502020204030204" pitchFamily="34" charset="0"/>
                <a:ea typeface="Times New Roman" panose="02020603050405020304" pitchFamily="18" charset="0"/>
              </a:rPr>
              <a:t> Parásitos obligados, solo crecerán si el medio contiene </a:t>
            </a:r>
            <a:r>
              <a:rPr lang="es-ES_tradnl" b="1" i="1" dirty="0">
                <a:solidFill>
                  <a:srgbClr val="FF0000"/>
                </a:solidFill>
                <a:latin typeface="Calibri" panose="020F0502020204030204" pitchFamily="34" charset="0"/>
                <a:ea typeface="Times New Roman" panose="02020603050405020304" pitchFamily="18" charset="0"/>
              </a:rPr>
              <a:t>cultivos celulares</a:t>
            </a:r>
            <a:r>
              <a:rPr lang="es-ES_tradnl" b="1" i="1" dirty="0">
                <a:solidFill>
                  <a:srgbClr val="7030A0"/>
                </a:solidFill>
                <a:latin typeface="Calibri" panose="020F0502020204030204" pitchFamily="34" charset="0"/>
                <a:ea typeface="Times New Roman" panose="02020603050405020304" pitchFamily="18" charset="0"/>
              </a:rPr>
              <a:t>. Si se observan calvas de crecimiento en los mismos, es indicativo de presencia de virus.</a:t>
            </a:r>
            <a:endParaRPr lang="es-ES" sz="2000" dirty="0">
              <a:solidFill>
                <a:srgbClr val="7030A0"/>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0978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4227670615"/>
              </p:ext>
            </p:extLst>
          </p:nvPr>
        </p:nvGraphicFramePr>
        <p:xfrm>
          <a:off x="2" y="-33440"/>
          <a:ext cx="9143998" cy="6891440"/>
        </p:xfrm>
        <a:graphic>
          <a:graphicData uri="http://schemas.openxmlformats.org/drawingml/2006/table">
            <a:tbl>
              <a:tblPr/>
              <a:tblGrid>
                <a:gridCol w="467544">
                  <a:extLst>
                    <a:ext uri="{9D8B030D-6E8A-4147-A177-3AD203B41FA5}">
                      <a16:colId xmlns:a16="http://schemas.microsoft.com/office/drawing/2014/main" val="20000"/>
                    </a:ext>
                  </a:extLst>
                </a:gridCol>
                <a:gridCol w="3672406">
                  <a:extLst>
                    <a:ext uri="{9D8B030D-6E8A-4147-A177-3AD203B41FA5}">
                      <a16:colId xmlns:a16="http://schemas.microsoft.com/office/drawing/2014/main" val="20001"/>
                    </a:ext>
                  </a:extLst>
                </a:gridCol>
                <a:gridCol w="360042">
                  <a:extLst>
                    <a:ext uri="{9D8B030D-6E8A-4147-A177-3AD203B41FA5}">
                      <a16:colId xmlns:a16="http://schemas.microsoft.com/office/drawing/2014/main" val="20002"/>
                    </a:ext>
                  </a:extLst>
                </a:gridCol>
                <a:gridCol w="1033955">
                  <a:extLst>
                    <a:ext uri="{9D8B030D-6E8A-4147-A177-3AD203B41FA5}">
                      <a16:colId xmlns:a16="http://schemas.microsoft.com/office/drawing/2014/main" val="20003"/>
                    </a:ext>
                  </a:extLst>
                </a:gridCol>
                <a:gridCol w="1630340">
                  <a:extLst>
                    <a:ext uri="{9D8B030D-6E8A-4147-A177-3AD203B41FA5}">
                      <a16:colId xmlns:a16="http://schemas.microsoft.com/office/drawing/2014/main" val="20004"/>
                    </a:ext>
                  </a:extLst>
                </a:gridCol>
                <a:gridCol w="1979711">
                  <a:extLst>
                    <a:ext uri="{9D8B030D-6E8A-4147-A177-3AD203B41FA5}">
                      <a16:colId xmlns:a16="http://schemas.microsoft.com/office/drawing/2014/main" val="20005"/>
                    </a:ext>
                  </a:extLst>
                </a:gridCol>
              </a:tblGrid>
              <a:tr h="290536">
                <a:tc>
                  <a:txBody>
                    <a:bodyPr/>
                    <a:lstStyle/>
                    <a:p>
                      <a:pPr algn="l"/>
                      <a:endParaRPr lang="es-ES" sz="1600" dirty="0">
                        <a:solidFill>
                          <a:srgbClr val="FFC000"/>
                        </a:solidFill>
                        <a:effectLst>
                          <a:outerShdw blurRad="38100" dist="38100" dir="2700000" algn="tl">
                            <a:srgbClr val="000000">
                              <a:alpha val="43137"/>
                            </a:srgbClr>
                          </a:outerShdw>
                        </a:effectLst>
                        <a:latin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Bacterias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gridSpan="2">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Algas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hMerge="1">
                  <a:txBody>
                    <a:bodyPr/>
                    <a:lstStyle/>
                    <a:p>
                      <a:endParaRPr lang="es-ES"/>
                    </a:p>
                  </a:txBody>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Protozoos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Hongos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1317439">
                <a:tc>
                  <a:txBody>
                    <a:bodyPr/>
                    <a:lstStyle/>
                    <a:p>
                      <a:pPr algn="ctr" eaLnBrk="0" fontAlgn="base" hangingPunct="0">
                        <a:spcAft>
                          <a:spcPts val="0"/>
                        </a:spcAft>
                      </a:pPr>
                      <a:r>
                        <a:rPr lang="es-ES_tradnl" sz="1200" b="1" kern="1200" dirty="0">
                          <a:solidFill>
                            <a:srgbClr val="000000"/>
                          </a:solidFill>
                          <a:latin typeface="Calibri"/>
                          <a:ea typeface="Times New Roman"/>
                          <a:cs typeface="Times New Roman"/>
                        </a:rPr>
                        <a:t>Estructura </a:t>
                      </a:r>
                    </a:p>
                    <a:p>
                      <a:pPr algn="ctr" eaLnBrk="0" fontAlgn="base" hangingPunct="0">
                        <a:spcAft>
                          <a:spcPts val="0"/>
                        </a:spcAft>
                      </a:pPr>
                      <a:r>
                        <a:rPr lang="es-ES_tradnl" sz="1200" b="1" kern="1200" dirty="0">
                          <a:solidFill>
                            <a:srgbClr val="000000"/>
                          </a:solidFill>
                          <a:latin typeface="Calibri"/>
                          <a:ea typeface="Times New Roman"/>
                          <a:cs typeface="Times New Roman"/>
                        </a:rPr>
                        <a:t>celular</a:t>
                      </a:r>
                      <a:endParaRPr lang="es-ES" sz="1200" dirty="0">
                        <a:latin typeface="Arial"/>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l" eaLnBrk="0" fontAlgn="base" hangingPunct="0">
                        <a:spcAft>
                          <a:spcPts val="0"/>
                        </a:spcAft>
                      </a:pPr>
                      <a:r>
                        <a:rPr lang="es-ES_tradnl" sz="1200" b="1" kern="1200" dirty="0" smtClean="0">
                          <a:solidFill>
                            <a:srgbClr val="000000"/>
                          </a:solidFill>
                          <a:latin typeface="Calibri"/>
                          <a:ea typeface="Times New Roman"/>
                          <a:cs typeface="Times New Roman"/>
                        </a:rPr>
                        <a:t>Bacterias</a:t>
                      </a:r>
                      <a:r>
                        <a:rPr lang="es-ES_tradnl" sz="1200" b="1" kern="1200" dirty="0">
                          <a:solidFill>
                            <a:srgbClr val="000000"/>
                          </a:solidFill>
                          <a:latin typeface="Calibri"/>
                          <a:ea typeface="Times New Roman"/>
                          <a:cs typeface="Times New Roman"/>
                        </a:rPr>
                        <a:t>: </a:t>
                      </a:r>
                      <a:r>
                        <a:rPr lang="es-ES_tradnl" sz="1200" b="1" kern="1200" dirty="0" err="1" smtClean="0">
                          <a:solidFill>
                            <a:srgbClr val="000000"/>
                          </a:solidFill>
                          <a:latin typeface="Calibri"/>
                          <a:ea typeface="Times New Roman"/>
                          <a:cs typeface="Times New Roman"/>
                        </a:rPr>
                        <a:t>Cianoficeas</a:t>
                      </a:r>
                      <a:r>
                        <a:rPr lang="es-ES_tradnl" sz="1200" b="1" kern="1200" dirty="0" smtClean="0">
                          <a:solidFill>
                            <a:srgbClr val="000000"/>
                          </a:solidFill>
                          <a:latin typeface="Calibri"/>
                          <a:ea typeface="Times New Roman"/>
                          <a:cs typeface="Times New Roman"/>
                        </a:rPr>
                        <a:t> y </a:t>
                      </a:r>
                      <a:r>
                        <a:rPr lang="es-ES_tradnl" sz="1200" b="1" kern="1200" dirty="0" err="1" smtClean="0">
                          <a:solidFill>
                            <a:srgbClr val="000000"/>
                          </a:solidFill>
                          <a:latin typeface="Calibri"/>
                          <a:ea typeface="Times New Roman"/>
                          <a:cs typeface="Times New Roman"/>
                        </a:rPr>
                        <a:t>Eubacterias</a:t>
                      </a:r>
                      <a:endParaRPr lang="es-ES" sz="1200" dirty="0">
                        <a:latin typeface="Arial"/>
                        <a:ea typeface="Times New Roman"/>
                        <a:cs typeface="Times New Roman"/>
                      </a:endParaRPr>
                    </a:p>
                    <a:p>
                      <a:pPr marL="347345" marR="0" indent="-347345" algn="l" defTabSz="914400" rtl="0" eaLnBrk="0" fontAlgn="base" latinLnBrk="0" hangingPunct="0">
                        <a:lnSpc>
                          <a:spcPct val="100000"/>
                        </a:lnSpc>
                        <a:spcBef>
                          <a:spcPts val="0"/>
                        </a:spcBef>
                        <a:spcAft>
                          <a:spcPts val="0"/>
                        </a:spcAft>
                        <a:buClrTx/>
                        <a:buSzTx/>
                        <a:buFontTx/>
                        <a:buNone/>
                        <a:tabLst/>
                        <a:defRPr/>
                      </a:pPr>
                      <a:r>
                        <a:rPr lang="es-ES_tradnl" sz="1200" kern="1200" dirty="0">
                          <a:solidFill>
                            <a:srgbClr val="000000"/>
                          </a:solidFill>
                          <a:latin typeface="Calibri"/>
                          <a:ea typeface="Times New Roman"/>
                          <a:cs typeface="Times New Roman"/>
                        </a:rPr>
                        <a:t>Unicelulares: </a:t>
                      </a:r>
                      <a:r>
                        <a:rPr lang="es-ES_tradnl" sz="1200" b="1" kern="1200" dirty="0">
                          <a:solidFill>
                            <a:srgbClr val="000000"/>
                          </a:solidFill>
                          <a:latin typeface="Calibri"/>
                          <a:ea typeface="Times New Roman"/>
                          <a:cs typeface="Times New Roman"/>
                        </a:rPr>
                        <a:t>C. Procariota</a:t>
                      </a:r>
                      <a:endParaRPr lang="es-ES" sz="1200" b="1" dirty="0">
                        <a:latin typeface="+mn-lt"/>
                        <a:ea typeface="Times New Roman"/>
                        <a:cs typeface="Times New Roman"/>
                      </a:endParaRPr>
                    </a:p>
                    <a:p>
                      <a:pPr marL="85725" lvl="0" indent="0" algn="l" eaLnBrk="0" fontAlgn="base" hangingPunct="0">
                        <a:buFont typeface="Arial"/>
                        <a:buChar char="-"/>
                        <a:tabLst>
                          <a:tab pos="97790" algn="l"/>
                        </a:tabLst>
                      </a:pPr>
                      <a:r>
                        <a:rPr lang="es-ES_tradnl" sz="1200" kern="1200" dirty="0">
                          <a:solidFill>
                            <a:srgbClr val="000000"/>
                          </a:solidFill>
                          <a:latin typeface="Calibri"/>
                          <a:cs typeface="Times New Roman"/>
                        </a:rPr>
                        <a:t>Pared de </a:t>
                      </a:r>
                      <a:r>
                        <a:rPr lang="es-ES_tradnl" sz="1200" kern="1200" dirty="0" err="1">
                          <a:solidFill>
                            <a:srgbClr val="000000"/>
                          </a:solidFill>
                          <a:latin typeface="Calibri"/>
                          <a:cs typeface="Times New Roman"/>
                        </a:rPr>
                        <a:t>peptidoglicanos</a:t>
                      </a:r>
                      <a:r>
                        <a:rPr lang="es-ES_tradnl" sz="1200" kern="1200" dirty="0">
                          <a:solidFill>
                            <a:srgbClr val="000000"/>
                          </a:solidFill>
                          <a:latin typeface="Calibri"/>
                          <a:cs typeface="Times New Roman"/>
                        </a:rPr>
                        <a:t> (</a:t>
                      </a:r>
                      <a:r>
                        <a:rPr lang="es-ES_tradnl" sz="1200" b="1" kern="1200" dirty="0" err="1">
                          <a:solidFill>
                            <a:srgbClr val="000000"/>
                          </a:solidFill>
                          <a:latin typeface="Calibri"/>
                          <a:cs typeface="Times New Roman"/>
                        </a:rPr>
                        <a:t>Gram</a:t>
                      </a:r>
                      <a:r>
                        <a:rPr lang="es-ES_tradnl" sz="1200" b="1" kern="1200" dirty="0">
                          <a:solidFill>
                            <a:srgbClr val="000000"/>
                          </a:solidFill>
                          <a:latin typeface="Calibri"/>
                          <a:cs typeface="Times New Roman"/>
                        </a:rPr>
                        <a:t> + y -) </a:t>
                      </a:r>
                      <a:endParaRPr lang="es-ES" sz="1200" b="1" dirty="0">
                        <a:latin typeface="Times New Roman"/>
                        <a:cs typeface="Times New Roman"/>
                      </a:endParaRPr>
                    </a:p>
                    <a:p>
                      <a:pPr marL="346075" indent="-80963" algn="l" eaLnBrk="0" fontAlgn="base" hangingPunct="0">
                        <a:spcAft>
                          <a:spcPts val="0"/>
                        </a:spcAft>
                      </a:pPr>
                      <a:r>
                        <a:rPr lang="es-ES_tradnl" sz="1200" kern="1200" dirty="0">
                          <a:solidFill>
                            <a:srgbClr val="000000"/>
                          </a:solidFill>
                          <a:latin typeface="Calibri"/>
                          <a:ea typeface="Times New Roman"/>
                          <a:cs typeface="Times New Roman"/>
                        </a:rPr>
                        <a:t>(salvo </a:t>
                      </a:r>
                      <a:r>
                        <a:rPr lang="es-ES_tradnl" sz="1200" kern="1200" dirty="0" err="1">
                          <a:solidFill>
                            <a:srgbClr val="000000"/>
                          </a:solidFill>
                          <a:latin typeface="Calibri"/>
                          <a:ea typeface="Times New Roman"/>
                          <a:cs typeface="Times New Roman"/>
                        </a:rPr>
                        <a:t>mycoplasmas</a:t>
                      </a:r>
                      <a:r>
                        <a:rPr lang="es-ES_tradnl" sz="1200" kern="1200" dirty="0">
                          <a:solidFill>
                            <a:srgbClr val="000000"/>
                          </a:solidFill>
                          <a:latin typeface="Calibri"/>
                          <a:ea typeface="Times New Roman"/>
                          <a:cs typeface="Times New Roman"/>
                        </a:rPr>
                        <a:t>, sin pared) </a:t>
                      </a:r>
                      <a:endParaRPr lang="es-ES" sz="1200" dirty="0">
                        <a:latin typeface="Arial"/>
                        <a:ea typeface="Times New Roman"/>
                        <a:cs typeface="Times New Roman"/>
                      </a:endParaRPr>
                    </a:p>
                    <a:p>
                      <a:pPr marL="347345" indent="-347345" algn="l" eaLnBrk="0" fontAlgn="base" hangingPunct="0">
                        <a:spcAft>
                          <a:spcPts val="0"/>
                        </a:spcAft>
                      </a:pPr>
                      <a:r>
                        <a:rPr lang="es-ES_tradnl" sz="1200" b="1" kern="1200" dirty="0" err="1">
                          <a:solidFill>
                            <a:srgbClr val="000000"/>
                          </a:solidFill>
                          <a:latin typeface="Calibri"/>
                          <a:ea typeface="Times New Roman"/>
                          <a:cs typeface="Times New Roman"/>
                        </a:rPr>
                        <a:t>Arqueobacterias</a:t>
                      </a:r>
                      <a:r>
                        <a:rPr lang="es-ES_tradnl" sz="1200" b="1" kern="1200" dirty="0">
                          <a:solidFill>
                            <a:srgbClr val="000000"/>
                          </a:solidFill>
                          <a:latin typeface="Calibri"/>
                          <a:ea typeface="Times New Roman"/>
                          <a:cs typeface="Times New Roman"/>
                        </a:rPr>
                        <a:t>: </a:t>
                      </a:r>
                      <a:endParaRPr lang="es-ES" sz="1200" dirty="0">
                        <a:latin typeface="Arial"/>
                        <a:ea typeface="Times New Roman"/>
                        <a:cs typeface="Times New Roman"/>
                      </a:endParaRPr>
                    </a:p>
                    <a:p>
                      <a:pPr marL="347345" marR="0" indent="-347345" algn="l" defTabSz="914400" rtl="0" eaLnBrk="0" fontAlgn="base" latinLnBrk="0" hangingPunct="0">
                        <a:lnSpc>
                          <a:spcPct val="100000"/>
                        </a:lnSpc>
                        <a:spcBef>
                          <a:spcPts val="0"/>
                        </a:spcBef>
                        <a:spcAft>
                          <a:spcPts val="0"/>
                        </a:spcAft>
                        <a:buClrTx/>
                        <a:buSzTx/>
                        <a:buFontTx/>
                        <a:buNone/>
                        <a:tabLst/>
                        <a:defRPr/>
                      </a:pPr>
                      <a:r>
                        <a:rPr lang="es-ES_tradnl" sz="1200" kern="1200" dirty="0">
                          <a:solidFill>
                            <a:srgbClr val="000000"/>
                          </a:solidFill>
                          <a:latin typeface="Calibri"/>
                          <a:ea typeface="Times New Roman"/>
                          <a:cs typeface="Times New Roman"/>
                        </a:rPr>
                        <a:t> Unicelulares:</a:t>
                      </a:r>
                      <a:r>
                        <a:rPr lang="es-ES_tradnl" sz="1200" b="1" kern="1200" baseline="0" dirty="0">
                          <a:solidFill>
                            <a:srgbClr val="000000"/>
                          </a:solidFill>
                          <a:latin typeface="Calibri"/>
                          <a:ea typeface="Times New Roman"/>
                          <a:cs typeface="Times New Roman"/>
                        </a:rPr>
                        <a:t> </a:t>
                      </a:r>
                      <a:r>
                        <a:rPr lang="es-ES_tradnl" sz="1200" b="1" kern="1200" dirty="0">
                          <a:solidFill>
                            <a:srgbClr val="000000"/>
                          </a:solidFill>
                          <a:latin typeface="Calibri"/>
                          <a:ea typeface="Times New Roman"/>
                          <a:cs typeface="Times New Roman"/>
                        </a:rPr>
                        <a:t>C. Procariota </a:t>
                      </a:r>
                      <a:endParaRPr lang="es-ES" sz="1200" b="1" dirty="0">
                        <a:latin typeface="Arial"/>
                        <a:ea typeface="Times New Roman"/>
                        <a:cs typeface="Times New Roman"/>
                      </a:endParaRPr>
                    </a:p>
                    <a:p>
                      <a:pPr marL="85725" indent="0" algn="l" eaLnBrk="0" fontAlgn="base" hangingPunct="0">
                        <a:spcAft>
                          <a:spcPts val="0"/>
                        </a:spcAft>
                      </a:pPr>
                      <a:r>
                        <a:rPr lang="es-ES_tradnl" sz="1200" kern="1200" dirty="0">
                          <a:solidFill>
                            <a:srgbClr val="000000"/>
                          </a:solidFill>
                          <a:latin typeface="Calibri"/>
                          <a:ea typeface="Times New Roman"/>
                          <a:cs typeface="Times New Roman"/>
                        </a:rPr>
                        <a:t>- Pared sin </a:t>
                      </a:r>
                      <a:r>
                        <a:rPr lang="es-ES_tradnl" sz="1200" kern="1200" dirty="0" err="1">
                          <a:solidFill>
                            <a:srgbClr val="000000"/>
                          </a:solidFill>
                          <a:latin typeface="Calibri"/>
                          <a:ea typeface="Times New Roman"/>
                          <a:cs typeface="Times New Roman"/>
                        </a:rPr>
                        <a:t>peptidoglicanos</a:t>
                      </a:r>
                      <a:r>
                        <a:rPr lang="es-ES_tradnl" sz="1200" kern="1200" dirty="0">
                          <a:solidFill>
                            <a:srgbClr val="000000"/>
                          </a:solidFill>
                          <a:latin typeface="Calibri"/>
                          <a:ea typeface="Times New Roman"/>
                          <a:cs typeface="Times New Roman"/>
                        </a:rPr>
                        <a:t>,</a:t>
                      </a:r>
                      <a:r>
                        <a:rPr lang="es-ES_tradnl" sz="1200" kern="1200" baseline="0" dirty="0">
                          <a:solidFill>
                            <a:srgbClr val="000000"/>
                          </a:solidFill>
                          <a:latin typeface="Calibri"/>
                          <a:ea typeface="Times New Roman"/>
                          <a:cs typeface="Times New Roman"/>
                        </a:rPr>
                        <a:t> histonas, lípidos propios</a:t>
                      </a:r>
                      <a:endParaRPr lang="es-ES" sz="1200" dirty="0">
                        <a:latin typeface="Arial"/>
                        <a:ea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347345" indent="-347345" algn="l" eaLnBrk="0" fontAlgn="base" hangingPunct="0">
                        <a:spcAft>
                          <a:spcPts val="0"/>
                        </a:spcAft>
                      </a:pPr>
                      <a:r>
                        <a:rPr lang="es-ES_tradnl" sz="1200" kern="1200" dirty="0">
                          <a:solidFill>
                            <a:srgbClr val="000000"/>
                          </a:solidFill>
                          <a:latin typeface="Calibri"/>
                          <a:ea typeface="Times New Roman"/>
                          <a:cs typeface="Times New Roman"/>
                        </a:rPr>
                        <a:t>- </a:t>
                      </a:r>
                      <a:r>
                        <a:rPr lang="es-ES_tradnl" sz="1400" kern="1200" dirty="0">
                          <a:solidFill>
                            <a:srgbClr val="000000"/>
                          </a:solidFill>
                          <a:latin typeface="Calibri"/>
                          <a:ea typeface="Times New Roman"/>
                          <a:cs typeface="Times New Roman"/>
                        </a:rPr>
                        <a:t>C. Eucariota </a:t>
                      </a:r>
                      <a:endParaRPr lang="es-ES" sz="1400"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Pared de celulosa </a:t>
                      </a:r>
                      <a:endParaRPr lang="es-ES" sz="1400"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Con cloroplastos </a:t>
                      </a:r>
                      <a:endParaRPr lang="es-ES" sz="1400" dirty="0">
                        <a:latin typeface="Arial"/>
                        <a:ea typeface="Times New Roman"/>
                        <a:cs typeface="Times New Roman"/>
                      </a:endParaRPr>
                    </a:p>
                    <a:p>
                      <a:pPr algn="l" eaLnBrk="0" fontAlgn="base" hangingPunct="0">
                        <a:spcAft>
                          <a:spcPts val="0"/>
                        </a:spcAft>
                      </a:pPr>
                      <a:r>
                        <a:rPr lang="es-ES_tradnl" sz="1400" kern="1200" dirty="0">
                          <a:solidFill>
                            <a:srgbClr val="000000"/>
                          </a:solidFill>
                          <a:latin typeface="Calibri"/>
                          <a:ea typeface="Times New Roman"/>
                          <a:cs typeface="Times New Roman"/>
                        </a:rPr>
                        <a:t>- Unicelulares y              multicelulares </a:t>
                      </a:r>
                      <a:endParaRPr lang="es-ES" sz="1400" dirty="0">
                        <a:latin typeface="Arial"/>
                        <a:ea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a:txBody>
                    <a:bodyPr/>
                    <a:lstStyle/>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C. Eucariota </a:t>
                      </a:r>
                      <a:endParaRPr lang="es-ES" sz="1400"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Sin pared </a:t>
                      </a:r>
                      <a:endParaRPr lang="es-ES" sz="1400"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Sin cloroplastos </a:t>
                      </a:r>
                      <a:endParaRPr lang="es-ES" sz="1400"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Unicelulares </a:t>
                      </a:r>
                      <a:endParaRPr lang="es-ES" sz="1400" dirty="0">
                        <a:latin typeface="Arial"/>
                        <a:ea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indent="-342900" algn="l" eaLnBrk="0" fontAlgn="base" hangingPunct="0">
                        <a:spcAft>
                          <a:spcPts val="0"/>
                        </a:spcAft>
                      </a:pPr>
                      <a:r>
                        <a:rPr lang="es-ES_tradnl" sz="1200" kern="1200" dirty="0">
                          <a:solidFill>
                            <a:srgbClr val="000000"/>
                          </a:solidFill>
                          <a:latin typeface="Calibri"/>
                          <a:ea typeface="Times New Roman"/>
                          <a:cs typeface="Times New Roman"/>
                        </a:rPr>
                        <a:t>- C. Eucariota </a:t>
                      </a:r>
                      <a:endParaRPr lang="es-ES" sz="1200" dirty="0">
                        <a:latin typeface="Arial"/>
                        <a:ea typeface="Times New Roman"/>
                        <a:cs typeface="Times New Roman"/>
                      </a:endParaRPr>
                    </a:p>
                    <a:p>
                      <a:pPr marL="342900" indent="-342900" algn="l" eaLnBrk="0" fontAlgn="base" hangingPunct="0">
                        <a:spcAft>
                          <a:spcPts val="0"/>
                        </a:spcAft>
                      </a:pPr>
                      <a:r>
                        <a:rPr lang="es-ES_tradnl" sz="1200" kern="1200" dirty="0">
                          <a:solidFill>
                            <a:srgbClr val="000000"/>
                          </a:solidFill>
                          <a:latin typeface="Calibri"/>
                          <a:ea typeface="Times New Roman"/>
                          <a:cs typeface="Times New Roman"/>
                        </a:rPr>
                        <a:t>- Pared de quitina y/o celulosa </a:t>
                      </a:r>
                      <a:endParaRPr lang="es-ES" sz="1200" dirty="0">
                        <a:latin typeface="Arial"/>
                        <a:ea typeface="Times New Roman"/>
                        <a:cs typeface="Times New Roman"/>
                      </a:endParaRPr>
                    </a:p>
                    <a:p>
                      <a:pPr marL="342900" indent="-342900" algn="l" eaLnBrk="0" fontAlgn="base" hangingPunct="0">
                        <a:spcAft>
                          <a:spcPts val="0"/>
                        </a:spcAft>
                      </a:pPr>
                      <a:r>
                        <a:rPr lang="es-ES_tradnl" sz="1200" kern="1200" dirty="0">
                          <a:solidFill>
                            <a:srgbClr val="000000"/>
                          </a:solidFill>
                          <a:latin typeface="Calibri"/>
                          <a:ea typeface="Times New Roman"/>
                          <a:cs typeface="Times New Roman"/>
                        </a:rPr>
                        <a:t>-  Sin cloroplastos </a:t>
                      </a:r>
                      <a:endParaRPr lang="es-ES" sz="1200" dirty="0">
                        <a:latin typeface="Arial"/>
                        <a:ea typeface="Times New Roman"/>
                        <a:cs typeface="Times New Roman"/>
                      </a:endParaRPr>
                    </a:p>
                    <a:p>
                      <a:pPr marL="342900" indent="-342900" algn="l" eaLnBrk="0" fontAlgn="base" hangingPunct="0">
                        <a:spcAft>
                          <a:spcPts val="0"/>
                        </a:spcAft>
                      </a:pPr>
                      <a:r>
                        <a:rPr lang="es-ES_tradnl" sz="1200" kern="1200" dirty="0">
                          <a:solidFill>
                            <a:srgbClr val="000000"/>
                          </a:solidFill>
                          <a:latin typeface="Calibri"/>
                          <a:ea typeface="Times New Roman"/>
                          <a:cs typeface="Times New Roman"/>
                        </a:rPr>
                        <a:t>- </a:t>
                      </a:r>
                      <a:r>
                        <a:rPr lang="es-ES_tradnl" sz="1200" kern="1200" dirty="0" err="1">
                          <a:solidFill>
                            <a:srgbClr val="000000"/>
                          </a:solidFill>
                          <a:latin typeface="Calibri"/>
                          <a:ea typeface="Times New Roman"/>
                          <a:cs typeface="Times New Roman"/>
                        </a:rPr>
                        <a:t>Uni</a:t>
                      </a:r>
                      <a:r>
                        <a:rPr lang="es-ES_tradnl" sz="1200" kern="1200" dirty="0">
                          <a:solidFill>
                            <a:srgbClr val="000000"/>
                          </a:solidFill>
                          <a:latin typeface="Calibri"/>
                          <a:ea typeface="Times New Roman"/>
                          <a:cs typeface="Times New Roman"/>
                        </a:rPr>
                        <a:t> y multicelulares: </a:t>
                      </a:r>
                      <a:endParaRPr lang="es-ES" sz="1200" dirty="0">
                        <a:latin typeface="Arial"/>
                        <a:ea typeface="Times New Roman"/>
                        <a:cs typeface="Times New Roman"/>
                      </a:endParaRPr>
                    </a:p>
                    <a:p>
                      <a:pPr marL="342900" lvl="0" indent="-163513" algn="l" eaLnBrk="0" fontAlgn="base" hangingPunct="0">
                        <a:buFont typeface="Courier New"/>
                        <a:buChar char="o"/>
                        <a:tabLst>
                          <a:tab pos="285115" algn="l"/>
                        </a:tabLst>
                      </a:pPr>
                      <a:r>
                        <a:rPr lang="es-ES_tradnl" sz="1200" kern="1200" dirty="0">
                          <a:solidFill>
                            <a:srgbClr val="000000"/>
                          </a:solidFill>
                          <a:latin typeface="Calibri"/>
                          <a:cs typeface="Times New Roman"/>
                        </a:rPr>
                        <a:t>Unicelulares: levaduras </a:t>
                      </a:r>
                      <a:endParaRPr lang="es-ES" sz="1200" dirty="0">
                        <a:latin typeface="Times New Roman"/>
                        <a:cs typeface="Times New Roman"/>
                      </a:endParaRPr>
                    </a:p>
                    <a:p>
                      <a:pPr marL="342900" lvl="0" indent="-163513" algn="l" eaLnBrk="0" fontAlgn="base" hangingPunct="0">
                        <a:buFont typeface="Courier New"/>
                        <a:buChar char="o"/>
                        <a:tabLst>
                          <a:tab pos="285115" algn="l"/>
                        </a:tabLst>
                      </a:pPr>
                      <a:r>
                        <a:rPr lang="es-ES_tradnl" sz="1200" kern="1200" dirty="0">
                          <a:solidFill>
                            <a:srgbClr val="000000"/>
                          </a:solidFill>
                          <a:latin typeface="Calibri"/>
                          <a:cs typeface="Times New Roman"/>
                        </a:rPr>
                        <a:t>Multicelulares: Mohos </a:t>
                      </a:r>
                      <a:endParaRPr lang="es-ES" sz="1200" dirty="0">
                        <a:latin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42311">
                <a:tc>
                  <a:txBody>
                    <a:bodyPr/>
                    <a:lstStyle/>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Nutrición</a:t>
                      </a:r>
                      <a:endParaRPr lang="es-ES" sz="1200" dirty="0">
                        <a:latin typeface="Arial"/>
                        <a:ea typeface="Times New Roman"/>
                        <a:cs typeface="Times New Roman"/>
                      </a:endParaRPr>
                    </a:p>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(Metabolismo)</a:t>
                      </a:r>
                      <a:endParaRPr lang="es-ES" sz="1200" dirty="0">
                        <a:latin typeface="Arial"/>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eaLnBrk="0" fontAlgn="base" hangingPunct="0">
                        <a:spcAft>
                          <a:spcPts val="0"/>
                        </a:spcAft>
                        <a:tabLst>
                          <a:tab pos="457200" algn="l"/>
                        </a:tabLst>
                      </a:pPr>
                      <a:r>
                        <a:rPr lang="es-ES" sz="1200" b="1" kern="1200" dirty="0">
                          <a:solidFill>
                            <a:srgbClr val="000000"/>
                          </a:solidFill>
                          <a:latin typeface="Calibri"/>
                          <a:ea typeface="Times New Roman"/>
                          <a:cs typeface="Times New Roman"/>
                        </a:rPr>
                        <a:t>Gram -:</a:t>
                      </a:r>
                      <a:r>
                        <a:rPr lang="es-ES_tradnl" sz="1200" kern="1200" dirty="0">
                          <a:solidFill>
                            <a:srgbClr val="000000"/>
                          </a:solidFill>
                          <a:latin typeface="Calibri"/>
                          <a:ea typeface="Times New Roman"/>
                          <a:cs typeface="Times New Roman"/>
                        </a:rPr>
                        <a:t>Todos los posibles (</a:t>
                      </a:r>
                      <a:r>
                        <a:rPr lang="es-ES_tradnl" sz="1200" i="1" u="sng" kern="1200" dirty="0" err="1">
                          <a:solidFill>
                            <a:srgbClr val="000000"/>
                          </a:solidFill>
                          <a:latin typeface="Calibri"/>
                          <a:ea typeface="Times New Roman"/>
                          <a:cs typeface="Times New Roman"/>
                        </a:rPr>
                        <a:t>Escherichia</a:t>
                      </a:r>
                      <a:r>
                        <a:rPr lang="es-ES_tradnl" sz="1200" i="1" u="sng" kern="1200" dirty="0">
                          <a:solidFill>
                            <a:srgbClr val="000000"/>
                          </a:solidFill>
                          <a:latin typeface="Calibri"/>
                          <a:ea typeface="Times New Roman"/>
                          <a:cs typeface="Times New Roman"/>
                        </a:rPr>
                        <a:t> </a:t>
                      </a:r>
                      <a:r>
                        <a:rPr lang="es-ES_tradnl" sz="1200" i="1" u="sng" kern="1200" dirty="0" err="1">
                          <a:solidFill>
                            <a:srgbClr val="000000"/>
                          </a:solidFill>
                          <a:latin typeface="Calibri"/>
                          <a:ea typeface="Times New Roman"/>
                          <a:cs typeface="Times New Roman"/>
                        </a:rPr>
                        <a:t>coli</a:t>
                      </a:r>
                      <a:r>
                        <a:rPr lang="es-ES_tradnl" sz="1200" kern="1200" dirty="0">
                          <a:solidFill>
                            <a:srgbClr val="000000"/>
                          </a:solidFill>
                          <a:latin typeface="Calibri"/>
                          <a:ea typeface="Times New Roman"/>
                          <a:cs typeface="Times New Roman"/>
                        </a:rPr>
                        <a:t>,</a:t>
                      </a:r>
                      <a:r>
                        <a:rPr lang="es-ES_tradnl" sz="1200" kern="1200" baseline="0" dirty="0">
                          <a:solidFill>
                            <a:srgbClr val="000000"/>
                          </a:solidFill>
                          <a:latin typeface="Calibri"/>
                          <a:ea typeface="Times New Roman"/>
                          <a:cs typeface="Times New Roman"/>
                        </a:rPr>
                        <a:t> cianofíceas, ..)</a:t>
                      </a:r>
                      <a:endParaRPr lang="es-ES" sz="1200" b="1" dirty="0">
                        <a:latin typeface="Arial"/>
                        <a:ea typeface="Times New Roman"/>
                        <a:cs typeface="Times New Roman"/>
                      </a:endParaRPr>
                    </a:p>
                    <a:p>
                      <a:pPr algn="l" eaLnBrk="0" fontAlgn="base" hangingPunct="0">
                        <a:spcAft>
                          <a:spcPts val="0"/>
                        </a:spcAft>
                        <a:tabLst>
                          <a:tab pos="457200" algn="l"/>
                        </a:tabLst>
                      </a:pPr>
                      <a:r>
                        <a:rPr lang="es-ES_tradnl" sz="1200" b="1" kern="1200" dirty="0">
                          <a:solidFill>
                            <a:srgbClr val="000000"/>
                          </a:solidFill>
                          <a:latin typeface="Calibri"/>
                          <a:ea typeface="Times New Roman"/>
                          <a:cs typeface="Times New Roman"/>
                        </a:rPr>
                        <a:t>Autótrofos: </a:t>
                      </a:r>
                      <a:endParaRPr lang="es-ES" sz="1200" dirty="0">
                        <a:latin typeface="Arial"/>
                        <a:ea typeface="Times New Roman"/>
                        <a:cs typeface="Times New Roman"/>
                      </a:endParaRPr>
                    </a:p>
                    <a:p>
                      <a:pPr marL="342900" lvl="0" indent="-163513" algn="l" eaLnBrk="0" fontAlgn="base" hangingPunct="0">
                        <a:buFont typeface="Symbol"/>
                        <a:buChar char=""/>
                        <a:tabLst>
                          <a:tab pos="193675" algn="l"/>
                        </a:tabLst>
                      </a:pPr>
                      <a:r>
                        <a:rPr lang="es-ES_tradnl" sz="1200" kern="1200" dirty="0" err="1">
                          <a:solidFill>
                            <a:srgbClr val="000000"/>
                          </a:solidFill>
                          <a:latin typeface="Calibri"/>
                        </a:rPr>
                        <a:t>Fotoautótrofos</a:t>
                      </a:r>
                      <a:r>
                        <a:rPr lang="es-ES_tradnl" sz="1200" kern="1200" dirty="0">
                          <a:solidFill>
                            <a:srgbClr val="000000"/>
                          </a:solidFill>
                          <a:latin typeface="Calibri"/>
                        </a:rPr>
                        <a:t> (fotosíntesis </a:t>
                      </a:r>
                      <a:r>
                        <a:rPr lang="es-ES_tradnl" sz="1200" kern="1200" dirty="0" err="1">
                          <a:solidFill>
                            <a:srgbClr val="000000"/>
                          </a:solidFill>
                          <a:latin typeface="Calibri"/>
                        </a:rPr>
                        <a:t>oxigénica</a:t>
                      </a:r>
                      <a:r>
                        <a:rPr lang="es-ES_tradnl" sz="1200" kern="1200" dirty="0">
                          <a:solidFill>
                            <a:srgbClr val="000000"/>
                          </a:solidFill>
                          <a:latin typeface="Calibri"/>
                        </a:rPr>
                        <a:t> y </a:t>
                      </a:r>
                      <a:r>
                        <a:rPr lang="es-ES_tradnl" sz="1200" kern="1200" dirty="0" err="1">
                          <a:solidFill>
                            <a:srgbClr val="000000"/>
                          </a:solidFill>
                          <a:latin typeface="Calibri"/>
                        </a:rPr>
                        <a:t>anoxigénica</a:t>
                      </a:r>
                      <a:r>
                        <a:rPr lang="es-ES_tradnl" sz="1200" kern="1200" dirty="0">
                          <a:solidFill>
                            <a:srgbClr val="000000"/>
                          </a:solidFill>
                          <a:latin typeface="Calibri"/>
                        </a:rPr>
                        <a:t>) </a:t>
                      </a:r>
                      <a:endParaRPr lang="es-ES" sz="1200" dirty="0">
                        <a:latin typeface="Times New Roman"/>
                      </a:endParaRPr>
                    </a:p>
                    <a:p>
                      <a:pPr marL="342900" lvl="0" indent="-163513" algn="l" eaLnBrk="0" fontAlgn="base" hangingPunct="0">
                        <a:buFont typeface="Symbol"/>
                        <a:buChar char=""/>
                        <a:tabLst>
                          <a:tab pos="174625" algn="l"/>
                        </a:tabLst>
                      </a:pPr>
                      <a:r>
                        <a:rPr lang="es-ES_tradnl" sz="1200" kern="1200" dirty="0" err="1">
                          <a:solidFill>
                            <a:srgbClr val="000000"/>
                          </a:solidFill>
                          <a:latin typeface="Calibri"/>
                        </a:rPr>
                        <a:t>Quimiolitotróficos</a:t>
                      </a:r>
                      <a:r>
                        <a:rPr lang="es-ES_tradnl" sz="1200" kern="1200" dirty="0">
                          <a:solidFill>
                            <a:srgbClr val="000000"/>
                          </a:solidFill>
                          <a:latin typeface="Calibri"/>
                        </a:rPr>
                        <a:t> (Tb algún</a:t>
                      </a:r>
                      <a:r>
                        <a:rPr lang="es-ES_tradnl" sz="1200" kern="1200" baseline="0" dirty="0">
                          <a:solidFill>
                            <a:srgbClr val="000000"/>
                          </a:solidFill>
                          <a:latin typeface="Calibri"/>
                        </a:rPr>
                        <a:t> </a:t>
                      </a:r>
                      <a:r>
                        <a:rPr lang="es-ES_tradnl" sz="1200" kern="1200" baseline="0" dirty="0" err="1">
                          <a:solidFill>
                            <a:srgbClr val="000000"/>
                          </a:solidFill>
                          <a:latin typeface="Calibri"/>
                        </a:rPr>
                        <a:t>Archaea</a:t>
                      </a:r>
                      <a:r>
                        <a:rPr lang="es-ES_tradnl" sz="1200" kern="1200" baseline="0" dirty="0">
                          <a:solidFill>
                            <a:srgbClr val="000000"/>
                          </a:solidFill>
                          <a:latin typeface="Calibri"/>
                        </a:rPr>
                        <a:t>)</a:t>
                      </a:r>
                      <a:endParaRPr lang="es-ES" sz="1200" dirty="0">
                        <a:latin typeface="Times New Roman"/>
                      </a:endParaRPr>
                    </a:p>
                    <a:p>
                      <a:pPr algn="l" eaLnBrk="0" fontAlgn="base" hangingPunct="0">
                        <a:spcAft>
                          <a:spcPts val="0"/>
                        </a:spcAft>
                      </a:pPr>
                      <a:r>
                        <a:rPr lang="es-ES_tradnl" sz="1200" b="1" kern="1200" dirty="0">
                          <a:solidFill>
                            <a:srgbClr val="000000"/>
                          </a:solidFill>
                          <a:latin typeface="Calibri"/>
                          <a:ea typeface="Times New Roman"/>
                          <a:cs typeface="Times New Roman"/>
                        </a:rPr>
                        <a:t>Heterótrofos: </a:t>
                      </a:r>
                      <a:endParaRPr lang="es-ES" sz="1200" dirty="0">
                        <a:latin typeface="Arial"/>
                        <a:ea typeface="Times New Roman"/>
                        <a:cs typeface="Times New Roman"/>
                      </a:endParaRPr>
                    </a:p>
                    <a:p>
                      <a:pPr marL="90488" indent="88900" algn="l" eaLnBrk="0" fontAlgn="base" hangingPunct="0">
                        <a:buFont typeface="Arial" pitchFamily="34" charset="0"/>
                        <a:buChar char="•"/>
                        <a:tabLst>
                          <a:tab pos="178435" algn="l"/>
                        </a:tabLst>
                      </a:pPr>
                      <a:r>
                        <a:rPr lang="es-ES_tradnl" sz="1200" kern="1200" dirty="0" err="1">
                          <a:solidFill>
                            <a:srgbClr val="000000"/>
                          </a:solidFill>
                          <a:latin typeface="Calibri"/>
                        </a:rPr>
                        <a:t>Fotoheterótrofos</a:t>
                      </a:r>
                      <a:r>
                        <a:rPr lang="es-ES_tradnl" sz="1200" kern="1200" dirty="0">
                          <a:solidFill>
                            <a:srgbClr val="000000"/>
                          </a:solidFill>
                          <a:latin typeface="Calibri"/>
                        </a:rPr>
                        <a:t> (bacterias purpureas no sulfúreas)</a:t>
                      </a:r>
                      <a:endParaRPr lang="es-ES" sz="1200" dirty="0">
                        <a:latin typeface="Times New Roman"/>
                      </a:endParaRPr>
                    </a:p>
                    <a:p>
                      <a:pPr marL="90488" indent="88900" algn="l" eaLnBrk="0" fontAlgn="base" hangingPunct="0">
                        <a:buFont typeface="Arial" pitchFamily="34" charset="0"/>
                        <a:buChar char="•"/>
                        <a:tabLst>
                          <a:tab pos="178435" algn="l"/>
                        </a:tabLst>
                      </a:pPr>
                      <a:r>
                        <a:rPr lang="es-ES_tradnl" sz="1200" kern="1200" dirty="0" err="1">
                          <a:solidFill>
                            <a:srgbClr val="000000"/>
                          </a:solidFill>
                          <a:latin typeface="Calibri"/>
                        </a:rPr>
                        <a:t>Quimiorganotroficos</a:t>
                      </a:r>
                      <a:r>
                        <a:rPr lang="es-ES_tradnl" sz="1200" b="1" kern="1200" dirty="0">
                          <a:solidFill>
                            <a:srgbClr val="000000"/>
                          </a:solidFill>
                          <a:latin typeface="Calibri"/>
                        </a:rPr>
                        <a:t>: </a:t>
                      </a:r>
                      <a:r>
                        <a:rPr lang="es-ES" sz="1200" b="1" kern="1200" dirty="0" err="1">
                          <a:solidFill>
                            <a:srgbClr val="000000"/>
                          </a:solidFill>
                          <a:latin typeface="Calibri"/>
                        </a:rPr>
                        <a:t>Arqueobacterias</a:t>
                      </a:r>
                      <a:r>
                        <a:rPr lang="es-ES" sz="1200" b="1" kern="1200" dirty="0">
                          <a:solidFill>
                            <a:srgbClr val="000000"/>
                          </a:solidFill>
                          <a:latin typeface="Calibri"/>
                        </a:rPr>
                        <a:t>, G+, algunos G-</a:t>
                      </a:r>
                      <a:endParaRPr lang="es-ES" sz="1200" b="1" dirty="0">
                        <a:latin typeface="Times New Roman"/>
                      </a:endParaRPr>
                    </a:p>
                    <a:p>
                      <a:pPr marL="342900" lvl="0" indent="-73025" algn="l" eaLnBrk="0" fontAlgn="base" hangingPunct="0">
                        <a:buFont typeface="Courier New"/>
                        <a:buChar char="o"/>
                        <a:tabLst>
                          <a:tab pos="358775" algn="l"/>
                        </a:tabLst>
                      </a:pPr>
                      <a:r>
                        <a:rPr lang="es-ES_tradnl" sz="1200" kern="1200" dirty="0">
                          <a:solidFill>
                            <a:srgbClr val="000000"/>
                          </a:solidFill>
                          <a:latin typeface="Calibri"/>
                          <a:cs typeface="Times New Roman"/>
                        </a:rPr>
                        <a:t>  Respiradores aerobios (</a:t>
                      </a:r>
                      <a:r>
                        <a:rPr lang="es-ES_tradnl" sz="1200" kern="1200" dirty="0" err="1">
                          <a:solidFill>
                            <a:srgbClr val="000000"/>
                          </a:solidFill>
                          <a:latin typeface="Calibri"/>
                          <a:cs typeface="Times New Roman"/>
                        </a:rPr>
                        <a:t>Mycoplasmas</a:t>
                      </a:r>
                      <a:r>
                        <a:rPr lang="es-ES_tradnl" sz="1200" kern="1200" dirty="0">
                          <a:solidFill>
                            <a:srgbClr val="000000"/>
                          </a:solidFill>
                          <a:latin typeface="Calibri"/>
                          <a:cs typeface="Times New Roman"/>
                        </a:rPr>
                        <a:t>,</a:t>
                      </a:r>
                      <a:r>
                        <a:rPr lang="es-ES_tradnl" sz="1200" kern="1200" baseline="0" dirty="0">
                          <a:solidFill>
                            <a:srgbClr val="000000"/>
                          </a:solidFill>
                          <a:latin typeface="Calibri"/>
                          <a:cs typeface="Times New Roman"/>
                        </a:rPr>
                        <a:t> etc.)</a:t>
                      </a:r>
                      <a:endParaRPr lang="es-ES" sz="1200" dirty="0">
                        <a:latin typeface="Times New Roman"/>
                        <a:cs typeface="Times New Roman"/>
                      </a:endParaRPr>
                    </a:p>
                    <a:p>
                      <a:pPr marL="342900" lvl="0" indent="-73025" algn="l" eaLnBrk="0" fontAlgn="base" hangingPunct="0">
                        <a:buFont typeface="Courier New"/>
                        <a:buChar char="o"/>
                      </a:pPr>
                      <a:r>
                        <a:rPr lang="es-ES_tradnl" sz="1200" kern="1200" dirty="0">
                          <a:solidFill>
                            <a:srgbClr val="000000"/>
                          </a:solidFill>
                          <a:latin typeface="Calibri"/>
                          <a:cs typeface="Times New Roman"/>
                        </a:rPr>
                        <a:t>  Respiradores anaerobios (Ej. </a:t>
                      </a:r>
                      <a:r>
                        <a:rPr lang="es-ES_tradnl" sz="1200" kern="1200" dirty="0" err="1">
                          <a:solidFill>
                            <a:srgbClr val="000000"/>
                          </a:solidFill>
                          <a:latin typeface="Calibri"/>
                          <a:cs typeface="Times New Roman"/>
                        </a:rPr>
                        <a:t>Arch</a:t>
                      </a:r>
                      <a:r>
                        <a:rPr lang="es-ES_tradnl" sz="1200" kern="1200" dirty="0">
                          <a:solidFill>
                            <a:srgbClr val="000000"/>
                          </a:solidFill>
                          <a:latin typeface="Calibri"/>
                          <a:cs typeface="Times New Roman"/>
                        </a:rPr>
                        <a:t>. </a:t>
                      </a:r>
                      <a:r>
                        <a:rPr lang="es-ES_tradnl" sz="1200" kern="1200" dirty="0" err="1">
                          <a:solidFill>
                            <a:srgbClr val="000000"/>
                          </a:solidFill>
                          <a:latin typeface="Calibri"/>
                          <a:cs typeface="Times New Roman"/>
                        </a:rPr>
                        <a:t>metanógenas</a:t>
                      </a:r>
                      <a:r>
                        <a:rPr lang="es-ES_tradnl" sz="1200" kern="1200" dirty="0">
                          <a:solidFill>
                            <a:srgbClr val="000000"/>
                          </a:solidFill>
                          <a:latin typeface="Calibri"/>
                          <a:cs typeface="Times New Roman"/>
                        </a:rPr>
                        <a:t>)</a:t>
                      </a:r>
                      <a:endParaRPr lang="es-ES" sz="1200" dirty="0">
                        <a:latin typeface="Times New Roman"/>
                        <a:cs typeface="Times New Roman"/>
                      </a:endParaRPr>
                    </a:p>
                    <a:p>
                      <a:pPr marL="342900" lvl="0" indent="-73025" algn="l" eaLnBrk="0" fontAlgn="base" hangingPunct="0">
                        <a:buFont typeface="Courier New"/>
                        <a:buChar char="o"/>
                      </a:pPr>
                      <a:r>
                        <a:rPr lang="es-ES_tradnl" sz="1200" kern="1200" dirty="0">
                          <a:solidFill>
                            <a:srgbClr val="000000"/>
                          </a:solidFill>
                          <a:latin typeface="Calibri"/>
                          <a:cs typeface="Times New Roman"/>
                        </a:rPr>
                        <a:t>  Fermentadores (b.</a:t>
                      </a:r>
                      <a:r>
                        <a:rPr lang="es-ES_tradnl" sz="1200" kern="1200" baseline="0" dirty="0">
                          <a:solidFill>
                            <a:srgbClr val="000000"/>
                          </a:solidFill>
                          <a:latin typeface="Calibri"/>
                          <a:cs typeface="Times New Roman"/>
                        </a:rPr>
                        <a:t> lácticas (G+)), …</a:t>
                      </a:r>
                      <a:endParaRPr lang="es-ES" sz="1200" dirty="0">
                        <a:latin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eaLnBrk="0" fontAlgn="base" hangingPunct="0">
                        <a:spcAft>
                          <a:spcPts val="0"/>
                        </a:spcAft>
                      </a:pPr>
                      <a:r>
                        <a:rPr lang="es-ES_tradnl" sz="1400" b="1" kern="1200" dirty="0" err="1">
                          <a:solidFill>
                            <a:srgbClr val="000000"/>
                          </a:solidFill>
                          <a:latin typeface="Calibri"/>
                          <a:ea typeface="Times New Roman"/>
                          <a:cs typeface="Times New Roman"/>
                        </a:rPr>
                        <a:t>Fotoautótrofos</a:t>
                      </a:r>
                      <a:r>
                        <a:rPr lang="es-ES_tradnl" sz="1400" b="1" kern="1200" dirty="0">
                          <a:solidFill>
                            <a:srgbClr val="000000"/>
                          </a:solidFill>
                          <a:latin typeface="Calibri"/>
                          <a:ea typeface="Times New Roman"/>
                          <a:cs typeface="Times New Roman"/>
                        </a:rPr>
                        <a:t>:</a:t>
                      </a:r>
                    </a:p>
                    <a:p>
                      <a:pPr algn="l" eaLnBrk="0" fontAlgn="base" hangingPunct="0">
                        <a:spcAft>
                          <a:spcPts val="0"/>
                        </a:spcAft>
                      </a:pPr>
                      <a:r>
                        <a:rPr lang="es-ES_tradnl" sz="1400" b="1" kern="1200" dirty="0">
                          <a:solidFill>
                            <a:srgbClr val="000000"/>
                          </a:solidFill>
                          <a:latin typeface="Calibri"/>
                          <a:ea typeface="Times New Roman"/>
                          <a:cs typeface="Times New Roman"/>
                        </a:rPr>
                        <a:t>    </a:t>
                      </a:r>
                      <a:r>
                        <a:rPr lang="es-ES_tradnl" sz="1400" kern="1200" dirty="0">
                          <a:solidFill>
                            <a:srgbClr val="000000"/>
                          </a:solidFill>
                          <a:latin typeface="Calibri"/>
                          <a:ea typeface="Times New Roman"/>
                          <a:cs typeface="Times New Roman"/>
                        </a:rPr>
                        <a:t>(fotosíntesis</a:t>
                      </a:r>
                    </a:p>
                    <a:p>
                      <a:pPr algn="l" eaLnBrk="0" fontAlgn="base" hangingPunct="0">
                        <a:spcAft>
                          <a:spcPts val="0"/>
                        </a:spcAft>
                      </a:pPr>
                      <a:r>
                        <a:rPr lang="es-ES_tradnl" sz="1400" kern="1200" dirty="0">
                          <a:solidFill>
                            <a:srgbClr val="000000"/>
                          </a:solidFill>
                          <a:latin typeface="Calibri"/>
                          <a:ea typeface="Times New Roman"/>
                          <a:cs typeface="Times New Roman"/>
                        </a:rPr>
                        <a:t>     </a:t>
                      </a:r>
                      <a:r>
                        <a:rPr lang="es-ES_tradnl" sz="1400" kern="1200" dirty="0" err="1">
                          <a:solidFill>
                            <a:srgbClr val="000000"/>
                          </a:solidFill>
                          <a:latin typeface="Calibri"/>
                          <a:ea typeface="Times New Roman"/>
                          <a:cs typeface="Times New Roman"/>
                        </a:rPr>
                        <a:t>oxigénica</a:t>
                      </a:r>
                      <a:r>
                        <a:rPr lang="es-ES_tradnl" sz="1400" kern="1200" dirty="0">
                          <a:solidFill>
                            <a:srgbClr val="000000"/>
                          </a:solidFill>
                          <a:latin typeface="Calibri"/>
                          <a:ea typeface="Times New Roman"/>
                          <a:cs typeface="Times New Roman"/>
                        </a:rPr>
                        <a:t>) </a:t>
                      </a:r>
                      <a:endParaRPr lang="es-ES" sz="140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a:txBody>
                    <a:bodyPr/>
                    <a:lstStyle/>
                    <a:p>
                      <a:pPr algn="l" eaLnBrk="0" fontAlgn="base" hangingPunct="0">
                        <a:spcAft>
                          <a:spcPts val="0"/>
                        </a:spcAft>
                        <a:tabLst>
                          <a:tab pos="160655" algn="l"/>
                        </a:tabLst>
                      </a:pPr>
                      <a:r>
                        <a:rPr lang="es-ES_tradnl" sz="1400" b="1" kern="1200" dirty="0">
                          <a:solidFill>
                            <a:srgbClr val="000000"/>
                          </a:solidFill>
                          <a:latin typeface="Calibri"/>
                          <a:ea typeface="Times New Roman"/>
                          <a:cs typeface="Times New Roman"/>
                        </a:rPr>
                        <a:t>Heterótrofos: </a:t>
                      </a:r>
                      <a:endParaRPr lang="es-ES" sz="1400" b="1" dirty="0">
                        <a:latin typeface="Arial"/>
                        <a:ea typeface="Times New Roman"/>
                        <a:cs typeface="Times New Roman"/>
                      </a:endParaRPr>
                    </a:p>
                    <a:p>
                      <a:pPr algn="l" eaLnBrk="0" fontAlgn="base" hangingPunct="0">
                        <a:spcAft>
                          <a:spcPts val="0"/>
                        </a:spcAft>
                        <a:tabLst>
                          <a:tab pos="160655" algn="l"/>
                        </a:tabLst>
                      </a:pPr>
                      <a:r>
                        <a:rPr lang="es-ES_tradnl" sz="1400" kern="1200" dirty="0">
                          <a:solidFill>
                            <a:srgbClr val="000000"/>
                          </a:solidFill>
                          <a:latin typeface="Calibri"/>
                          <a:ea typeface="Times New Roman"/>
                          <a:cs typeface="Times New Roman"/>
                        </a:rPr>
                        <a:t>(</a:t>
                      </a:r>
                      <a:r>
                        <a:rPr lang="es-ES_tradnl" sz="1400" kern="1200" dirty="0" err="1">
                          <a:solidFill>
                            <a:srgbClr val="000000"/>
                          </a:solidFill>
                          <a:latin typeface="Calibri"/>
                          <a:ea typeface="Times New Roman"/>
                          <a:cs typeface="Times New Roman"/>
                        </a:rPr>
                        <a:t>Quimiorganotrofos</a:t>
                      </a:r>
                      <a:r>
                        <a:rPr lang="es-ES_tradnl" sz="1400" kern="1200" dirty="0">
                          <a:solidFill>
                            <a:srgbClr val="000000"/>
                          </a:solidFill>
                          <a:latin typeface="Calibri"/>
                          <a:ea typeface="Times New Roman"/>
                          <a:cs typeface="Times New Roman"/>
                        </a:rPr>
                        <a:t>) </a:t>
                      </a:r>
                      <a:endParaRPr lang="es-ES" sz="1400" dirty="0">
                        <a:latin typeface="Arial"/>
                        <a:ea typeface="Times New Roman"/>
                        <a:cs typeface="Times New Roman"/>
                      </a:endParaRPr>
                    </a:p>
                    <a:p>
                      <a:pPr marL="0" indent="0" algn="l" eaLnBrk="0" fontAlgn="base" hangingPunct="0">
                        <a:buFont typeface="Arial" pitchFamily="34" charset="0"/>
                        <a:buChar char="•"/>
                      </a:pPr>
                      <a:r>
                        <a:rPr lang="es-ES_tradnl" sz="1400" kern="1200" dirty="0">
                          <a:solidFill>
                            <a:srgbClr val="000000"/>
                          </a:solidFill>
                          <a:latin typeface="Calibri"/>
                        </a:rPr>
                        <a:t>  Respiradores </a:t>
                      </a:r>
                    </a:p>
                    <a:p>
                      <a:pPr marL="0" indent="0" algn="l" eaLnBrk="0" fontAlgn="base" hangingPunct="0">
                        <a:buFont typeface="Arial" pitchFamily="34" charset="0"/>
                        <a:buNone/>
                      </a:pPr>
                      <a:r>
                        <a:rPr lang="es-ES_tradnl" sz="1400" kern="1200" dirty="0">
                          <a:solidFill>
                            <a:srgbClr val="000000"/>
                          </a:solidFill>
                          <a:latin typeface="Calibri"/>
                        </a:rPr>
                        <a:t>    aerobios </a:t>
                      </a:r>
                      <a:endParaRPr lang="es-ES" sz="1400" dirty="0">
                        <a:latin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l" eaLnBrk="0" fontAlgn="base" hangingPunct="0">
                        <a:spcAft>
                          <a:spcPts val="0"/>
                        </a:spcAft>
                      </a:pPr>
                      <a:r>
                        <a:rPr lang="es-ES_tradnl" sz="1400" b="1" kern="1200" dirty="0">
                          <a:solidFill>
                            <a:srgbClr val="000000"/>
                          </a:solidFill>
                          <a:latin typeface="Calibri"/>
                          <a:ea typeface="Times New Roman"/>
                          <a:cs typeface="Times New Roman"/>
                        </a:rPr>
                        <a:t>Heterótrofos: </a:t>
                      </a:r>
                      <a:endParaRPr lang="es-ES" sz="1400" b="1" dirty="0">
                        <a:latin typeface="Arial"/>
                        <a:ea typeface="Times New Roman"/>
                        <a:cs typeface="Times New Roman"/>
                      </a:endParaRPr>
                    </a:p>
                    <a:p>
                      <a:pPr marL="347345" indent="-347345" algn="l" eaLnBrk="0" fontAlgn="base" hangingPunct="0">
                        <a:spcAft>
                          <a:spcPts val="0"/>
                        </a:spcAft>
                      </a:pPr>
                      <a:r>
                        <a:rPr lang="es-ES_tradnl" sz="1400" kern="1200" dirty="0">
                          <a:solidFill>
                            <a:srgbClr val="000000"/>
                          </a:solidFill>
                          <a:latin typeface="Calibri"/>
                          <a:ea typeface="Times New Roman"/>
                          <a:cs typeface="Times New Roman"/>
                        </a:rPr>
                        <a:t>- (</a:t>
                      </a:r>
                      <a:r>
                        <a:rPr lang="es-ES_tradnl" sz="1400" kern="1200" dirty="0" err="1">
                          <a:solidFill>
                            <a:srgbClr val="000000"/>
                          </a:solidFill>
                          <a:latin typeface="Calibri"/>
                          <a:ea typeface="Times New Roman"/>
                          <a:cs typeface="Times New Roman"/>
                        </a:rPr>
                        <a:t>Quimiorganotrofos</a:t>
                      </a:r>
                      <a:r>
                        <a:rPr lang="es-ES_tradnl" sz="1400" kern="1200" dirty="0">
                          <a:solidFill>
                            <a:srgbClr val="000000"/>
                          </a:solidFill>
                          <a:latin typeface="Calibri"/>
                          <a:ea typeface="Times New Roman"/>
                          <a:cs typeface="Times New Roman"/>
                        </a:rPr>
                        <a:t>) </a:t>
                      </a:r>
                      <a:endParaRPr lang="es-ES" sz="1400" dirty="0">
                        <a:latin typeface="Arial"/>
                        <a:ea typeface="Times New Roman"/>
                        <a:cs typeface="Times New Roman"/>
                      </a:endParaRPr>
                    </a:p>
                    <a:p>
                      <a:pPr marL="180975" indent="-180975" algn="l" eaLnBrk="0" fontAlgn="base" hangingPunct="0">
                        <a:buFont typeface="Arial" pitchFamily="34" charset="0"/>
                        <a:buChar char="•"/>
                        <a:tabLst>
                          <a:tab pos="194945" algn="l"/>
                        </a:tabLst>
                      </a:pPr>
                      <a:r>
                        <a:rPr lang="es-ES_tradnl" sz="1400" kern="1200" dirty="0">
                          <a:solidFill>
                            <a:srgbClr val="000000"/>
                          </a:solidFill>
                          <a:latin typeface="Calibri"/>
                        </a:rPr>
                        <a:t>Respiradores aerobios : </a:t>
                      </a:r>
                      <a:r>
                        <a:rPr lang="es-ES_tradnl" sz="1400" b="1" kern="1200" dirty="0">
                          <a:solidFill>
                            <a:srgbClr val="000000"/>
                          </a:solidFill>
                          <a:latin typeface="Calibri"/>
                        </a:rPr>
                        <a:t>mohos</a:t>
                      </a:r>
                      <a:r>
                        <a:rPr lang="es-ES_tradnl" sz="1400" kern="1200" dirty="0">
                          <a:solidFill>
                            <a:srgbClr val="000000"/>
                          </a:solidFill>
                          <a:latin typeface="Calibri"/>
                        </a:rPr>
                        <a:t>: </a:t>
                      </a:r>
                      <a:r>
                        <a:rPr lang="es-ES_tradnl" sz="1200" i="1" u="sng" kern="1200" dirty="0" err="1">
                          <a:solidFill>
                            <a:srgbClr val="000000"/>
                          </a:solidFill>
                          <a:latin typeface="Calibri"/>
                        </a:rPr>
                        <a:t>Penicillium</a:t>
                      </a:r>
                      <a:r>
                        <a:rPr lang="es-ES_tradnl" sz="1200" i="1" u="sng" kern="1200" dirty="0">
                          <a:solidFill>
                            <a:srgbClr val="000000"/>
                          </a:solidFill>
                          <a:latin typeface="Calibri"/>
                        </a:rPr>
                        <a:t> </a:t>
                      </a:r>
                      <a:r>
                        <a:rPr lang="es-ES_tradnl" sz="1200" i="1" u="sng" kern="1200" dirty="0" err="1">
                          <a:solidFill>
                            <a:srgbClr val="000000"/>
                          </a:solidFill>
                          <a:latin typeface="Calibri"/>
                        </a:rPr>
                        <a:t>sp</a:t>
                      </a:r>
                      <a:endParaRPr lang="es-ES" sz="1200" i="1" u="sng" dirty="0">
                        <a:latin typeface="Times New Roman"/>
                      </a:endParaRPr>
                    </a:p>
                    <a:p>
                      <a:pPr marL="180975" indent="-180975" algn="l" eaLnBrk="0" fontAlgn="base" hangingPunct="0">
                        <a:buFont typeface="Arial" pitchFamily="34" charset="0"/>
                        <a:buChar char="•"/>
                        <a:tabLst>
                          <a:tab pos="194945" algn="l"/>
                        </a:tabLst>
                      </a:pPr>
                      <a:r>
                        <a:rPr lang="es-ES_tradnl" sz="1400" kern="1200" dirty="0">
                          <a:solidFill>
                            <a:srgbClr val="000000"/>
                          </a:solidFill>
                          <a:latin typeface="Calibri"/>
                        </a:rPr>
                        <a:t>Fermentadores facultativos:</a:t>
                      </a:r>
                      <a:r>
                        <a:rPr lang="es-ES_tradnl" sz="1200" kern="1200" dirty="0">
                          <a:solidFill>
                            <a:srgbClr val="000000"/>
                          </a:solidFill>
                          <a:latin typeface="Calibri"/>
                        </a:rPr>
                        <a:t> </a:t>
                      </a:r>
                    </a:p>
                    <a:p>
                      <a:pPr marL="180975" indent="0" algn="l" eaLnBrk="0" fontAlgn="base" hangingPunct="0">
                        <a:buFont typeface="Arial" pitchFamily="34" charset="0"/>
                        <a:buNone/>
                        <a:tabLst>
                          <a:tab pos="194945" algn="l"/>
                        </a:tabLst>
                      </a:pPr>
                      <a:r>
                        <a:rPr lang="es-ES_tradnl" sz="1400" b="1" kern="1200" dirty="0">
                          <a:solidFill>
                            <a:srgbClr val="000000"/>
                          </a:solidFill>
                          <a:latin typeface="Calibri"/>
                        </a:rPr>
                        <a:t>levaduras:</a:t>
                      </a:r>
                    </a:p>
                    <a:p>
                      <a:pPr marL="180975" indent="0" algn="l" eaLnBrk="0" fontAlgn="base" hangingPunct="0">
                        <a:buFont typeface="Arial" pitchFamily="34" charset="0"/>
                        <a:buNone/>
                        <a:tabLst>
                          <a:tab pos="194945" algn="l"/>
                        </a:tabLst>
                      </a:pPr>
                      <a:r>
                        <a:rPr lang="es-ES_tradnl" sz="1200" kern="1200" dirty="0">
                          <a:solidFill>
                            <a:srgbClr val="000000"/>
                          </a:solidFill>
                          <a:latin typeface="Calibri"/>
                        </a:rPr>
                        <a:t>ej. </a:t>
                      </a:r>
                      <a:r>
                        <a:rPr lang="es-ES_tradnl" sz="1400" i="1" u="sng" kern="1200" dirty="0" err="1">
                          <a:solidFill>
                            <a:srgbClr val="000000"/>
                          </a:solidFill>
                          <a:latin typeface="Calibri"/>
                        </a:rPr>
                        <a:t>Sccacharomyces</a:t>
                      </a:r>
                      <a:r>
                        <a:rPr lang="es-ES_tradnl" sz="1400" i="1" u="sng" kern="1200" dirty="0">
                          <a:solidFill>
                            <a:srgbClr val="000000"/>
                          </a:solidFill>
                          <a:latin typeface="Calibri"/>
                        </a:rPr>
                        <a:t> </a:t>
                      </a:r>
                      <a:r>
                        <a:rPr lang="es-ES_tradnl" sz="1400" i="1" u="sng" kern="1200" dirty="0" err="1">
                          <a:solidFill>
                            <a:srgbClr val="000000"/>
                          </a:solidFill>
                          <a:latin typeface="Calibri"/>
                        </a:rPr>
                        <a:t>cerevisiae</a:t>
                      </a:r>
                      <a:r>
                        <a:rPr lang="es-ES_tradnl" sz="1400" i="1" u="sng" kern="1200" dirty="0">
                          <a:solidFill>
                            <a:srgbClr val="000000"/>
                          </a:solidFill>
                          <a:latin typeface="Calibri"/>
                        </a:rPr>
                        <a:t>) </a:t>
                      </a:r>
                      <a:endParaRPr lang="es-ES" sz="1400" i="1" dirty="0">
                        <a:latin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61093">
                <a:tc>
                  <a:txBody>
                    <a:bodyPr/>
                    <a:lstStyle/>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Modo de</a:t>
                      </a:r>
                      <a:endParaRPr lang="es-ES" sz="1200" dirty="0">
                        <a:latin typeface="Arial"/>
                        <a:ea typeface="Times New Roman"/>
                        <a:cs typeface="Times New Roman"/>
                      </a:endParaRPr>
                    </a:p>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vida</a:t>
                      </a:r>
                      <a:endParaRPr lang="es-ES" sz="1200" dirty="0">
                        <a:latin typeface="Arial"/>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eaLnBrk="0" fontAlgn="base" hangingPunct="0">
                        <a:spcAft>
                          <a:spcPts val="0"/>
                        </a:spcAft>
                        <a:tabLst>
                          <a:tab pos="193675" algn="l"/>
                        </a:tabLst>
                      </a:pPr>
                      <a:r>
                        <a:rPr lang="es-ES_tradnl" sz="1200" kern="1200" dirty="0">
                          <a:solidFill>
                            <a:srgbClr val="000000"/>
                          </a:solidFill>
                          <a:latin typeface="Calibri"/>
                          <a:ea typeface="Times New Roman"/>
                          <a:cs typeface="Times New Roman"/>
                        </a:rPr>
                        <a:t>A) Independiente de un hospedador: </a:t>
                      </a:r>
                      <a:endParaRPr lang="es-ES" sz="1200" dirty="0">
                        <a:latin typeface="Arial"/>
                        <a:ea typeface="Times New Roman"/>
                        <a:cs typeface="Times New Roman"/>
                      </a:endParaRPr>
                    </a:p>
                    <a:p>
                      <a:pPr marL="342900" lvl="0" indent="-161925" algn="l" eaLnBrk="0" fontAlgn="base" hangingPunct="0">
                        <a:buFont typeface="Symbol"/>
                        <a:buChar char=""/>
                        <a:tabLst>
                          <a:tab pos="222250" algn="l"/>
                        </a:tabLst>
                      </a:pPr>
                      <a:r>
                        <a:rPr lang="es-ES_tradnl" sz="1200" kern="1200" dirty="0">
                          <a:solidFill>
                            <a:srgbClr val="000000"/>
                          </a:solidFill>
                          <a:latin typeface="Calibri"/>
                        </a:rPr>
                        <a:t>Autótrofos: </a:t>
                      </a:r>
                      <a:endParaRPr lang="es-ES" sz="1200" dirty="0">
                        <a:latin typeface="Times New Roman"/>
                      </a:endParaRPr>
                    </a:p>
                    <a:p>
                      <a:pPr marL="342900" lvl="1" indent="19050" algn="l" eaLnBrk="0" fontAlgn="base" hangingPunct="0">
                        <a:buFont typeface="Courier New"/>
                        <a:buChar char="o"/>
                        <a:tabLst>
                          <a:tab pos="268605" algn="l"/>
                        </a:tabLst>
                      </a:pPr>
                      <a:r>
                        <a:rPr lang="es-ES" sz="1200" kern="1200" dirty="0">
                          <a:solidFill>
                            <a:srgbClr val="000000"/>
                          </a:solidFill>
                          <a:latin typeface="Calibri"/>
                          <a:cs typeface="Times New Roman"/>
                        </a:rPr>
                        <a:t> </a:t>
                      </a:r>
                      <a:r>
                        <a:rPr lang="es-ES_tradnl" sz="1200" kern="1200" dirty="0">
                          <a:solidFill>
                            <a:srgbClr val="000000"/>
                          </a:solidFill>
                          <a:latin typeface="Calibri"/>
                          <a:cs typeface="Times New Roman"/>
                        </a:rPr>
                        <a:t>Foto y </a:t>
                      </a:r>
                      <a:r>
                        <a:rPr lang="es-ES_tradnl" sz="1200" kern="1200" dirty="0" err="1">
                          <a:solidFill>
                            <a:srgbClr val="000000"/>
                          </a:solidFill>
                          <a:latin typeface="Calibri"/>
                          <a:cs typeface="Times New Roman"/>
                        </a:rPr>
                        <a:t>quimiosintéticos</a:t>
                      </a:r>
                      <a:r>
                        <a:rPr lang="es-ES_tradnl" sz="1200" kern="1200" dirty="0">
                          <a:solidFill>
                            <a:srgbClr val="000000"/>
                          </a:solidFill>
                          <a:latin typeface="Calibri"/>
                          <a:cs typeface="Times New Roman"/>
                        </a:rPr>
                        <a:t> </a:t>
                      </a:r>
                      <a:endParaRPr lang="es-ES" sz="1200" dirty="0">
                        <a:latin typeface="Times New Roman"/>
                        <a:cs typeface="Times New Roman"/>
                      </a:endParaRPr>
                    </a:p>
                    <a:p>
                      <a:pPr marL="342900" lvl="0" indent="-161925" algn="l" eaLnBrk="0" fontAlgn="base" hangingPunct="0">
                        <a:buFont typeface="Symbol"/>
                        <a:buChar char=""/>
                        <a:tabLst>
                          <a:tab pos="193675" algn="l"/>
                          <a:tab pos="457200" algn="l"/>
                        </a:tabLst>
                      </a:pPr>
                      <a:r>
                        <a:rPr lang="es-ES_tradnl" sz="1200" kern="1200" dirty="0">
                          <a:solidFill>
                            <a:srgbClr val="000000"/>
                          </a:solidFill>
                          <a:latin typeface="Calibri"/>
                        </a:rPr>
                        <a:t>Heterótrofos: </a:t>
                      </a:r>
                      <a:endParaRPr lang="es-ES" sz="1200" dirty="0">
                        <a:latin typeface="Times New Roman"/>
                      </a:endParaRPr>
                    </a:p>
                    <a:p>
                      <a:pPr marL="342900" lvl="0" indent="19050" algn="l" eaLnBrk="0" fontAlgn="base" hangingPunct="0">
                        <a:spcAft>
                          <a:spcPts val="0"/>
                        </a:spcAft>
                        <a:buFont typeface="Courier New"/>
                        <a:buChar char="o"/>
                        <a:tabLst>
                          <a:tab pos="336550" algn="l"/>
                        </a:tabLst>
                      </a:pPr>
                      <a:r>
                        <a:rPr lang="es-ES_tradnl" sz="1200" kern="1200" dirty="0">
                          <a:solidFill>
                            <a:srgbClr val="000000"/>
                          </a:solidFill>
                          <a:latin typeface="Calibri"/>
                          <a:ea typeface="Times New Roman"/>
                          <a:cs typeface="Times New Roman"/>
                        </a:rPr>
                        <a:t> </a:t>
                      </a:r>
                      <a:r>
                        <a:rPr lang="es-ES_tradnl" sz="1200" kern="1200" dirty="0" err="1">
                          <a:solidFill>
                            <a:srgbClr val="000000"/>
                          </a:solidFill>
                          <a:latin typeface="Calibri"/>
                          <a:ea typeface="Times New Roman"/>
                          <a:cs typeface="Times New Roman"/>
                        </a:rPr>
                        <a:t>Fotoheterótrofos</a:t>
                      </a:r>
                      <a:r>
                        <a:rPr lang="es-ES_tradnl" sz="1200" kern="1200" dirty="0">
                          <a:solidFill>
                            <a:srgbClr val="000000"/>
                          </a:solidFill>
                          <a:latin typeface="Calibri"/>
                          <a:ea typeface="Times New Roman"/>
                          <a:cs typeface="Times New Roman"/>
                        </a:rPr>
                        <a:t> y saprofitos </a:t>
                      </a:r>
                      <a:endParaRPr lang="es-ES" sz="1200" dirty="0">
                        <a:latin typeface="Arial"/>
                        <a:ea typeface="Times New Roman"/>
                        <a:cs typeface="Times New Roman"/>
                      </a:endParaRPr>
                    </a:p>
                    <a:p>
                      <a:pPr algn="l" eaLnBrk="0" fontAlgn="base" hangingPunct="0">
                        <a:spcAft>
                          <a:spcPts val="0"/>
                        </a:spcAft>
                        <a:tabLst>
                          <a:tab pos="193675" algn="l"/>
                        </a:tabLst>
                      </a:pPr>
                      <a:r>
                        <a:rPr lang="es-ES_tradnl" sz="1200" kern="1200" dirty="0">
                          <a:solidFill>
                            <a:srgbClr val="000000"/>
                          </a:solidFill>
                          <a:latin typeface="Calibri"/>
                          <a:ea typeface="Times New Roman"/>
                          <a:cs typeface="Times New Roman"/>
                        </a:rPr>
                        <a:t>B) Dependientes de un hospedador: </a:t>
                      </a:r>
                      <a:endParaRPr lang="es-ES" sz="1200" dirty="0">
                        <a:latin typeface="Arial"/>
                        <a:ea typeface="Times New Roman"/>
                        <a:cs typeface="Times New Roman"/>
                      </a:endParaRPr>
                    </a:p>
                    <a:p>
                      <a:pPr marL="342900" lvl="0" indent="-161925" algn="l" eaLnBrk="0" fontAlgn="base" hangingPunct="0">
                        <a:buFont typeface="Arial"/>
                        <a:buChar char="•"/>
                        <a:tabLst>
                          <a:tab pos="178435" algn="l"/>
                        </a:tabLst>
                      </a:pPr>
                      <a:r>
                        <a:rPr lang="es-ES_tradnl" sz="1200" kern="1200" dirty="0">
                          <a:solidFill>
                            <a:srgbClr val="000000"/>
                          </a:solidFill>
                          <a:latin typeface="Calibri"/>
                          <a:cs typeface="Times New Roman"/>
                        </a:rPr>
                        <a:t>Simbióticos </a:t>
                      </a:r>
                      <a:r>
                        <a:rPr lang="es-ES_tradnl" sz="1200" i="1" kern="1200" dirty="0">
                          <a:solidFill>
                            <a:srgbClr val="000000"/>
                          </a:solidFill>
                          <a:latin typeface="Calibri"/>
                        </a:rPr>
                        <a:t>(</a:t>
                      </a:r>
                      <a:r>
                        <a:rPr lang="es-ES_tradnl" sz="1200" i="1" u="sng" kern="1200" dirty="0" err="1">
                          <a:solidFill>
                            <a:srgbClr val="000000"/>
                          </a:solidFill>
                          <a:latin typeface="Calibri"/>
                        </a:rPr>
                        <a:t>Rhizobium</a:t>
                      </a:r>
                      <a:r>
                        <a:rPr lang="es-ES_tradnl" sz="1200" i="1" u="sng" kern="1200" dirty="0">
                          <a:solidFill>
                            <a:srgbClr val="000000"/>
                          </a:solidFill>
                          <a:latin typeface="Calibri"/>
                        </a:rPr>
                        <a:t> </a:t>
                      </a:r>
                      <a:r>
                        <a:rPr lang="es-ES_tradnl" sz="1200" i="1" u="sng" kern="1200" dirty="0" err="1">
                          <a:solidFill>
                            <a:srgbClr val="000000"/>
                          </a:solidFill>
                          <a:latin typeface="Calibri"/>
                        </a:rPr>
                        <a:t>sp</a:t>
                      </a:r>
                      <a:r>
                        <a:rPr lang="es-ES_tradnl" sz="1200" u="sng" kern="1200" dirty="0" err="1">
                          <a:solidFill>
                            <a:srgbClr val="000000"/>
                          </a:solidFill>
                          <a:latin typeface="Calibri"/>
                        </a:rPr>
                        <a:t>.</a:t>
                      </a:r>
                      <a:r>
                        <a:rPr lang="es-ES_tradnl" sz="1200" u="sng" kern="1200" dirty="0">
                          <a:solidFill>
                            <a:srgbClr val="000000"/>
                          </a:solidFill>
                          <a:latin typeface="Calibri"/>
                        </a:rPr>
                        <a:t> </a:t>
                      </a:r>
                      <a:r>
                        <a:rPr lang="es-ES_tradnl" sz="1200" kern="1200" dirty="0">
                          <a:solidFill>
                            <a:srgbClr val="000000"/>
                          </a:solidFill>
                          <a:latin typeface="Calibri"/>
                        </a:rPr>
                        <a:t>con leguminosas) </a:t>
                      </a:r>
                      <a:endParaRPr lang="es-ES" sz="1200" dirty="0">
                        <a:latin typeface="Times New Roman"/>
                      </a:endParaRPr>
                    </a:p>
                    <a:p>
                      <a:pPr marL="342900" lvl="0" indent="-161925" algn="l" eaLnBrk="0" fontAlgn="base" hangingPunct="0">
                        <a:buFont typeface="Arial"/>
                        <a:buChar char="•"/>
                        <a:tabLst>
                          <a:tab pos="202565" algn="l"/>
                        </a:tabLst>
                      </a:pPr>
                      <a:r>
                        <a:rPr lang="es-ES_tradnl" sz="1200" kern="1200" dirty="0">
                          <a:solidFill>
                            <a:srgbClr val="000000"/>
                          </a:solidFill>
                          <a:latin typeface="Calibri"/>
                          <a:cs typeface="Times New Roman"/>
                        </a:rPr>
                        <a:t>Parásitos</a:t>
                      </a:r>
                      <a:r>
                        <a:rPr lang="es-ES_tradnl" sz="1200" i="1" kern="1200" dirty="0">
                          <a:solidFill>
                            <a:srgbClr val="000000"/>
                          </a:solidFill>
                          <a:latin typeface="Calibri"/>
                          <a:cs typeface="Times New Roman"/>
                        </a:rPr>
                        <a:t>: </a:t>
                      </a:r>
                      <a:r>
                        <a:rPr lang="es-ES_tradnl" sz="1200" i="1" u="sng" kern="1200" dirty="0">
                          <a:solidFill>
                            <a:srgbClr val="000000"/>
                          </a:solidFill>
                          <a:latin typeface="Calibri"/>
                          <a:cs typeface="Times New Roman"/>
                        </a:rPr>
                        <a:t>Treponema </a:t>
                      </a:r>
                      <a:r>
                        <a:rPr lang="es-ES_tradnl" sz="1200" i="1" u="sng" kern="1200" dirty="0" err="1">
                          <a:solidFill>
                            <a:srgbClr val="000000"/>
                          </a:solidFill>
                          <a:latin typeface="Calibri"/>
                          <a:cs typeface="Times New Roman"/>
                        </a:rPr>
                        <a:t>pálidum</a:t>
                      </a:r>
                      <a:r>
                        <a:rPr lang="es-ES_tradnl" sz="1200" i="0" u="none" kern="1200" dirty="0">
                          <a:solidFill>
                            <a:srgbClr val="000000"/>
                          </a:solidFill>
                          <a:latin typeface="Calibri"/>
                          <a:cs typeface="Times New Roman"/>
                        </a:rPr>
                        <a:t> </a:t>
                      </a:r>
                      <a:r>
                        <a:rPr lang="es-ES_tradnl" sz="1200" kern="1200" dirty="0">
                          <a:solidFill>
                            <a:srgbClr val="000000"/>
                          </a:solidFill>
                          <a:latin typeface="Calibri"/>
                          <a:cs typeface="Times New Roman"/>
                        </a:rPr>
                        <a:t>(sífilis) , </a:t>
                      </a:r>
                      <a:r>
                        <a:rPr lang="es-ES_tradnl" sz="1200" kern="1200" dirty="0" err="1">
                          <a:solidFill>
                            <a:srgbClr val="000000"/>
                          </a:solidFill>
                          <a:latin typeface="Calibri"/>
                          <a:cs typeface="Times New Roman"/>
                        </a:rPr>
                        <a:t>Mycoplasmas</a:t>
                      </a:r>
                      <a:r>
                        <a:rPr lang="es-ES_tradnl" sz="1200" kern="1200" dirty="0">
                          <a:solidFill>
                            <a:srgbClr val="000000"/>
                          </a:solidFill>
                          <a:latin typeface="Calibri"/>
                          <a:cs typeface="Times New Roman"/>
                        </a:rPr>
                        <a:t>, </a:t>
                      </a:r>
                      <a:r>
                        <a:rPr lang="es-ES_tradnl" sz="1200" kern="1200" dirty="0" smtClean="0">
                          <a:solidFill>
                            <a:srgbClr val="000000"/>
                          </a:solidFill>
                          <a:latin typeface="Calibri"/>
                          <a:cs typeface="Times New Roman"/>
                        </a:rPr>
                        <a:t>…</a:t>
                      </a:r>
                    </a:p>
                    <a:p>
                      <a:pPr marL="342900" lvl="0" indent="-161925" algn="l" eaLnBrk="0" fontAlgn="base" hangingPunct="0">
                        <a:buFont typeface="Arial"/>
                        <a:buChar char="•"/>
                        <a:tabLst>
                          <a:tab pos="202565" algn="l"/>
                        </a:tabLst>
                      </a:pPr>
                      <a:r>
                        <a:rPr lang="es-ES_tradnl" sz="1200" kern="1200" dirty="0" smtClean="0">
                          <a:solidFill>
                            <a:srgbClr val="000000"/>
                          </a:solidFill>
                          <a:latin typeface="Calibri"/>
                          <a:cs typeface="Times New Roman"/>
                        </a:rPr>
                        <a:t>Comensales (Biota normal)</a:t>
                      </a:r>
                      <a:endParaRPr lang="es-ES" sz="1200" dirty="0">
                        <a:latin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eaLnBrk="0" fontAlgn="base" hangingPunct="0">
                        <a:spcAft>
                          <a:spcPts val="0"/>
                        </a:spcAft>
                      </a:pPr>
                      <a:r>
                        <a:rPr lang="es-ES_tradnl" sz="1200" kern="1200" dirty="0">
                          <a:solidFill>
                            <a:srgbClr val="000000"/>
                          </a:solidFill>
                          <a:latin typeface="Calibri" pitchFamily="34" charset="0"/>
                          <a:ea typeface="Times New Roman"/>
                          <a:cs typeface="Calibri" pitchFamily="34" charset="0"/>
                        </a:rPr>
                        <a:t>A) Independiente de un hospedador: </a:t>
                      </a:r>
                      <a:endParaRPr lang="es-ES" sz="1200" dirty="0">
                        <a:latin typeface="Calibri" pitchFamily="34" charset="0"/>
                        <a:ea typeface="Times New Roman"/>
                        <a:cs typeface="Calibri" pitchFamily="34" charset="0"/>
                      </a:endParaRPr>
                    </a:p>
                    <a:p>
                      <a:pPr marL="180975" lvl="0" indent="-95250" algn="l" eaLnBrk="0" fontAlgn="base" hangingPunct="0">
                        <a:spcAft>
                          <a:spcPts val="0"/>
                        </a:spcAft>
                        <a:buSzPts val="900"/>
                        <a:buFont typeface="Symbol"/>
                        <a:buChar char=""/>
                        <a:tabLst>
                          <a:tab pos="212725" algn="l"/>
                          <a:tab pos="955675" algn="l"/>
                        </a:tabLst>
                      </a:pPr>
                      <a:r>
                        <a:rPr lang="es-ES_tradnl" sz="1200" b="1" kern="1200" dirty="0" err="1">
                          <a:solidFill>
                            <a:srgbClr val="000000"/>
                          </a:solidFill>
                          <a:latin typeface="Calibri" pitchFamily="34" charset="0"/>
                          <a:ea typeface="Times New Roman"/>
                          <a:cs typeface="Calibri" pitchFamily="34" charset="0"/>
                        </a:rPr>
                        <a:t>Fotoautótrofas</a:t>
                      </a:r>
                      <a:r>
                        <a:rPr lang="es-ES_tradnl" sz="1200" kern="1200" dirty="0">
                          <a:solidFill>
                            <a:srgbClr val="000000"/>
                          </a:solidFill>
                          <a:latin typeface="Calibri" pitchFamily="34" charset="0"/>
                          <a:ea typeface="Times New Roman"/>
                          <a:cs typeface="Calibri" pitchFamily="34" charset="0"/>
                        </a:rPr>
                        <a:t> </a:t>
                      </a:r>
                      <a:endParaRPr lang="es-ES" sz="1200" dirty="0">
                        <a:latin typeface="Calibri" pitchFamily="34" charset="0"/>
                        <a:ea typeface="Times New Roman"/>
                        <a:cs typeface="Calibri" pitchFamily="34" charset="0"/>
                      </a:endParaRPr>
                    </a:p>
                    <a:p>
                      <a:pPr algn="l" eaLnBrk="0" fontAlgn="base" hangingPunct="0">
                        <a:spcAft>
                          <a:spcPts val="0"/>
                        </a:spcAft>
                      </a:pPr>
                      <a:r>
                        <a:rPr lang="es-ES_tradnl" sz="1200" kern="1200" dirty="0">
                          <a:solidFill>
                            <a:srgbClr val="000000"/>
                          </a:solidFill>
                          <a:latin typeface="Calibri" pitchFamily="34" charset="0"/>
                          <a:ea typeface="Times New Roman"/>
                          <a:cs typeface="Calibri" pitchFamily="34" charset="0"/>
                        </a:rPr>
                        <a:t>     (los </a:t>
                      </a:r>
                      <a:r>
                        <a:rPr lang="es-ES_tradnl" sz="1200" kern="1200" dirty="0" err="1">
                          <a:solidFill>
                            <a:srgbClr val="000000"/>
                          </a:solidFill>
                          <a:latin typeface="Calibri" pitchFamily="34" charset="0"/>
                          <a:ea typeface="Times New Roman"/>
                          <a:cs typeface="Calibri" pitchFamily="34" charset="0"/>
                        </a:rPr>
                        <a:t>m.o.</a:t>
                      </a:r>
                      <a:r>
                        <a:rPr lang="es-ES_tradnl" sz="1200" kern="1200" dirty="0">
                          <a:solidFill>
                            <a:srgbClr val="000000"/>
                          </a:solidFill>
                          <a:latin typeface="Calibri" pitchFamily="34" charset="0"/>
                          <a:ea typeface="Times New Roman"/>
                          <a:cs typeface="Calibri" pitchFamily="34" charset="0"/>
                        </a:rPr>
                        <a:t>, vida</a:t>
                      </a:r>
                    </a:p>
                    <a:p>
                      <a:pPr algn="l" eaLnBrk="0" fontAlgn="base" hangingPunct="0">
                        <a:spcAft>
                          <a:spcPts val="0"/>
                        </a:spcAft>
                      </a:pPr>
                      <a:r>
                        <a:rPr lang="es-ES_tradnl" sz="1200" kern="1200" dirty="0">
                          <a:solidFill>
                            <a:srgbClr val="000000"/>
                          </a:solidFill>
                          <a:latin typeface="Calibri" pitchFamily="34" charset="0"/>
                          <a:ea typeface="Times New Roman"/>
                          <a:cs typeface="Calibri" pitchFamily="34" charset="0"/>
                        </a:rPr>
                        <a:t>     </a:t>
                      </a:r>
                      <a:r>
                        <a:rPr lang="es-ES_tradnl" sz="1200" kern="1200" dirty="0" smtClean="0">
                          <a:solidFill>
                            <a:srgbClr val="000000"/>
                          </a:solidFill>
                          <a:latin typeface="Calibri" pitchFamily="34" charset="0"/>
                          <a:ea typeface="Times New Roman"/>
                          <a:cs typeface="Calibri" pitchFamily="34" charset="0"/>
                        </a:rPr>
                        <a:t>libre. Ej. </a:t>
                      </a:r>
                      <a:r>
                        <a:rPr lang="es-ES_tradnl" sz="1200" kern="1200" dirty="0" err="1" smtClean="0">
                          <a:solidFill>
                            <a:srgbClr val="000000"/>
                          </a:solidFill>
                          <a:latin typeface="Calibri" pitchFamily="34" charset="0"/>
                          <a:ea typeface="Times New Roman"/>
                          <a:cs typeface="Calibri" pitchFamily="34" charset="0"/>
                        </a:rPr>
                        <a:t>Euglena</a:t>
                      </a:r>
                      <a:r>
                        <a:rPr lang="es-ES_tradnl" sz="1200" kern="1200" dirty="0" smtClean="0">
                          <a:solidFill>
                            <a:srgbClr val="000000"/>
                          </a:solidFill>
                          <a:latin typeface="Calibri" pitchFamily="34" charset="0"/>
                          <a:ea typeface="Times New Roman"/>
                          <a:cs typeface="Calibri" pitchFamily="34" charset="0"/>
                        </a:rPr>
                        <a:t>) </a:t>
                      </a:r>
                      <a:endParaRPr lang="es-ES_tradnl" sz="1200" kern="1200" dirty="0">
                        <a:solidFill>
                          <a:srgbClr val="000000"/>
                        </a:solidFill>
                        <a:latin typeface="Calibri" pitchFamily="34" charset="0"/>
                        <a:ea typeface="Times New Roman"/>
                        <a:cs typeface="Calibri" pitchFamily="34" charset="0"/>
                      </a:endParaRPr>
                    </a:p>
                    <a:p>
                      <a:pPr algn="l" eaLnBrk="0" fontAlgn="base" hangingPunct="0">
                        <a:spcAft>
                          <a:spcPts val="0"/>
                        </a:spcAft>
                      </a:pPr>
                      <a:r>
                        <a:rPr lang="es-ES_tradnl" sz="1200" kern="1200" dirty="0">
                          <a:solidFill>
                            <a:srgbClr val="000000"/>
                          </a:solidFill>
                          <a:latin typeface="Calibri" pitchFamily="34" charset="0"/>
                          <a:ea typeface="Times New Roman"/>
                          <a:cs typeface="Calibri" pitchFamily="34" charset="0"/>
                        </a:rPr>
                        <a:t>B) Dependiente de un hospedador:</a:t>
                      </a:r>
                      <a:endParaRPr lang="es-ES" sz="1200" dirty="0">
                        <a:latin typeface="Calibri" pitchFamily="34" charset="0"/>
                        <a:ea typeface="Times New Roman"/>
                        <a:cs typeface="Calibri" pitchFamily="34" charset="0"/>
                      </a:endParaRPr>
                    </a:p>
                    <a:p>
                      <a:pPr marL="180975" lvl="0" indent="-95250" algn="l" eaLnBrk="0" fontAlgn="base" hangingPunct="0">
                        <a:spcAft>
                          <a:spcPts val="0"/>
                        </a:spcAft>
                        <a:buSzPts val="900"/>
                        <a:buFont typeface="Symbol"/>
                        <a:buChar char=""/>
                        <a:tabLst>
                          <a:tab pos="184150" algn="l"/>
                        </a:tabLst>
                      </a:pPr>
                      <a:r>
                        <a:rPr lang="es-ES_tradnl" sz="1200" b="1" kern="1200" dirty="0">
                          <a:solidFill>
                            <a:srgbClr val="000000"/>
                          </a:solidFill>
                          <a:latin typeface="Calibri" pitchFamily="34" charset="0"/>
                          <a:ea typeface="Times New Roman"/>
                          <a:cs typeface="Calibri" pitchFamily="34" charset="0"/>
                        </a:rPr>
                        <a:t>Simbióticas</a:t>
                      </a:r>
                      <a:r>
                        <a:rPr lang="es-ES_tradnl" sz="1200" kern="1200" dirty="0">
                          <a:solidFill>
                            <a:srgbClr val="000000"/>
                          </a:solidFill>
                          <a:latin typeface="Calibri" pitchFamily="34" charset="0"/>
                          <a:ea typeface="Times New Roman"/>
                          <a:cs typeface="Calibri" pitchFamily="34" charset="0"/>
                        </a:rPr>
                        <a:t> </a:t>
                      </a:r>
                      <a:endParaRPr lang="es-ES" sz="1200" dirty="0">
                        <a:latin typeface="Calibri" pitchFamily="34" charset="0"/>
                        <a:ea typeface="Times New Roman"/>
                        <a:cs typeface="Calibri" pitchFamily="34" charset="0"/>
                      </a:endParaRPr>
                    </a:p>
                    <a:p>
                      <a:pPr algn="l" eaLnBrk="0" fontAlgn="base" hangingPunct="0">
                        <a:spcAft>
                          <a:spcPts val="0"/>
                        </a:spcAft>
                      </a:pPr>
                      <a:r>
                        <a:rPr lang="es-ES_tradnl" sz="1200" kern="1200" dirty="0">
                          <a:solidFill>
                            <a:srgbClr val="000000"/>
                          </a:solidFill>
                          <a:latin typeface="Calibri" pitchFamily="34" charset="0"/>
                          <a:ea typeface="Times New Roman"/>
                          <a:cs typeface="Calibri" pitchFamily="34" charset="0"/>
                        </a:rPr>
                        <a:t> (ej. líquenes</a:t>
                      </a:r>
                      <a:r>
                        <a:rPr lang="es-ES_tradnl" sz="1200" kern="1200" dirty="0" smtClean="0">
                          <a:solidFill>
                            <a:srgbClr val="000000"/>
                          </a:solidFill>
                          <a:latin typeface="Calibri" pitchFamily="34" charset="0"/>
                          <a:ea typeface="Times New Roman"/>
                          <a:cs typeface="Calibri" pitchFamily="34" charset="0"/>
                        </a:rPr>
                        <a:t>)</a:t>
                      </a:r>
                    </a:p>
                    <a:p>
                      <a:pPr marL="174625" indent="-87313" algn="l" eaLnBrk="0" fontAlgn="base" hangingPunct="0">
                        <a:spcAft>
                          <a:spcPts val="0"/>
                        </a:spcAft>
                        <a:buFont typeface="Arial" panose="020B0604020202020204" pitchFamily="34" charset="0"/>
                        <a:buChar char="•"/>
                      </a:pPr>
                      <a:r>
                        <a:rPr lang="es-ES_tradnl" sz="1200" b="1" kern="1200" dirty="0" smtClean="0">
                          <a:solidFill>
                            <a:srgbClr val="000000"/>
                          </a:solidFill>
                          <a:latin typeface="Calibri" pitchFamily="34" charset="0"/>
                          <a:ea typeface="Times New Roman"/>
                          <a:cs typeface="Calibri" pitchFamily="34" charset="0"/>
                        </a:rPr>
                        <a:t>Parásitas </a:t>
                      </a:r>
                      <a:r>
                        <a:rPr lang="es-ES_tradnl" sz="1200" b="0" kern="1200" dirty="0" smtClean="0">
                          <a:solidFill>
                            <a:srgbClr val="000000"/>
                          </a:solidFill>
                          <a:latin typeface="Calibri" pitchFamily="34" charset="0"/>
                          <a:ea typeface="Times New Roman"/>
                          <a:cs typeface="Calibri" pitchFamily="34" charset="0"/>
                        </a:rPr>
                        <a:t>(</a:t>
                      </a:r>
                      <a:r>
                        <a:rPr lang="es-ES_tradnl" sz="1200" b="0" kern="1200" dirty="0" err="1" smtClean="0">
                          <a:solidFill>
                            <a:srgbClr val="000000"/>
                          </a:solidFill>
                          <a:latin typeface="Calibri" pitchFamily="34" charset="0"/>
                          <a:ea typeface="Times New Roman"/>
                          <a:cs typeface="Calibri" pitchFamily="34" charset="0"/>
                        </a:rPr>
                        <a:t>dinofl</a:t>
                      </a:r>
                      <a:r>
                        <a:rPr lang="es-ES_tradnl" sz="1200" b="0" kern="1200" dirty="0" smtClean="0">
                          <a:solidFill>
                            <a:srgbClr val="000000"/>
                          </a:solidFill>
                          <a:latin typeface="Calibri" pitchFamily="34" charset="0"/>
                          <a:ea typeface="Times New Roman"/>
                          <a:cs typeface="Calibri" pitchFamily="34" charset="0"/>
                        </a:rPr>
                        <a:t>.)</a:t>
                      </a:r>
                      <a:endParaRPr lang="es-ES" sz="1200" b="0" dirty="0">
                        <a:latin typeface="Calibri" pitchFamily="34" charset="0"/>
                        <a:ea typeface="Times New Roman"/>
                        <a:cs typeface="Calibri" pitchFamily="34" charset="0"/>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a:txBody>
                    <a:bodyPr/>
                    <a:lstStyle/>
                    <a:p>
                      <a:pPr indent="1270" algn="l" eaLnBrk="0" fontAlgn="base" hangingPunct="0">
                        <a:spcAft>
                          <a:spcPts val="0"/>
                        </a:spcAft>
                      </a:pPr>
                      <a:r>
                        <a:rPr lang="es-ES_tradnl" sz="1200" kern="1200" dirty="0">
                          <a:solidFill>
                            <a:srgbClr val="000000"/>
                          </a:solidFill>
                          <a:latin typeface="Calibri"/>
                          <a:ea typeface="Times New Roman"/>
                          <a:cs typeface="Times New Roman"/>
                        </a:rPr>
                        <a:t>A) Independiente de un hospedador: </a:t>
                      </a:r>
                      <a:endParaRPr lang="es-ES" sz="1200" dirty="0">
                        <a:latin typeface="Arial"/>
                        <a:ea typeface="Times New Roman"/>
                        <a:cs typeface="Times New Roman"/>
                      </a:endParaRPr>
                    </a:p>
                    <a:p>
                      <a:pPr marL="0" indent="0" algn="l" eaLnBrk="0" fontAlgn="base" hangingPunct="0">
                        <a:buFont typeface="Arial" pitchFamily="34" charset="0"/>
                        <a:buChar char="•"/>
                        <a:tabLst>
                          <a:tab pos="185420" algn="l"/>
                        </a:tabLst>
                      </a:pPr>
                      <a:r>
                        <a:rPr lang="es-ES_tradnl" sz="1200" kern="1200" dirty="0">
                          <a:solidFill>
                            <a:srgbClr val="000000"/>
                          </a:solidFill>
                          <a:latin typeface="Calibri"/>
                        </a:rPr>
                        <a:t>    Vida libre: </a:t>
                      </a:r>
                      <a:r>
                        <a:rPr lang="es-ES_tradnl" sz="1200" i="1" kern="1200" dirty="0">
                          <a:solidFill>
                            <a:srgbClr val="000000"/>
                          </a:solidFill>
                          <a:latin typeface="Calibri"/>
                        </a:rPr>
                        <a:t>Paramecio</a:t>
                      </a:r>
                      <a:r>
                        <a:rPr lang="es-ES_tradnl" sz="1200" kern="1200" dirty="0">
                          <a:solidFill>
                            <a:srgbClr val="000000"/>
                          </a:solidFill>
                          <a:latin typeface="Calibri"/>
                        </a:rPr>
                        <a:t> </a:t>
                      </a:r>
                      <a:endParaRPr lang="es-ES" sz="1200" dirty="0">
                        <a:latin typeface="Times New Roman"/>
                      </a:endParaRPr>
                    </a:p>
                    <a:p>
                      <a:pPr algn="l" eaLnBrk="0" fontAlgn="base" hangingPunct="0">
                        <a:spcAft>
                          <a:spcPts val="0"/>
                        </a:spcAft>
                      </a:pPr>
                      <a:r>
                        <a:rPr lang="es-ES_tradnl" sz="1200" kern="1200" dirty="0">
                          <a:solidFill>
                            <a:srgbClr val="000000"/>
                          </a:solidFill>
                          <a:latin typeface="Calibri"/>
                          <a:ea typeface="Times New Roman"/>
                          <a:cs typeface="Times New Roman"/>
                        </a:rPr>
                        <a:t>B) Dependientes de un hospedador: </a:t>
                      </a:r>
                      <a:endParaRPr lang="es-ES" sz="1200" dirty="0">
                        <a:latin typeface="Arial"/>
                        <a:ea typeface="Times New Roman"/>
                        <a:cs typeface="Times New Roman"/>
                      </a:endParaRPr>
                    </a:p>
                    <a:p>
                      <a:pPr marL="88265" algn="l" eaLnBrk="0" fontAlgn="base" hangingPunct="0">
                        <a:buFont typeface="Arial" pitchFamily="34" charset="0"/>
                        <a:buChar char="•"/>
                        <a:tabLst/>
                      </a:pPr>
                      <a:r>
                        <a:rPr lang="es-ES_tradnl" sz="1200" kern="1200" dirty="0">
                          <a:solidFill>
                            <a:srgbClr val="000000"/>
                          </a:solidFill>
                          <a:latin typeface="Calibri"/>
                        </a:rPr>
                        <a:t> </a:t>
                      </a:r>
                      <a:r>
                        <a:rPr lang="es-ES_tradnl" sz="1200" kern="1200" dirty="0" smtClean="0">
                          <a:solidFill>
                            <a:srgbClr val="000000"/>
                          </a:solidFill>
                          <a:latin typeface="Calibri"/>
                        </a:rPr>
                        <a:t>Parásitos</a:t>
                      </a:r>
                      <a:r>
                        <a:rPr lang="es-ES_tradnl" sz="1200" kern="1200" dirty="0">
                          <a:solidFill>
                            <a:srgbClr val="000000"/>
                          </a:solidFill>
                          <a:latin typeface="Calibri"/>
                        </a:rPr>
                        <a:t>: </a:t>
                      </a:r>
                      <a:r>
                        <a:rPr lang="es-ES" sz="1200" kern="1200" dirty="0">
                          <a:solidFill>
                            <a:srgbClr val="000000"/>
                          </a:solidFill>
                          <a:latin typeface="Calibri"/>
                          <a:ea typeface="Times New Roman"/>
                          <a:cs typeface="Times New Roman"/>
                        </a:rPr>
                        <a:t>Malaria        </a:t>
                      </a:r>
                      <a:r>
                        <a:rPr lang="es-ES" sz="1200" i="1" u="sng" kern="1200" dirty="0">
                          <a:solidFill>
                            <a:srgbClr val="000000"/>
                          </a:solidFill>
                          <a:latin typeface="Calibri"/>
                          <a:ea typeface="Times New Roman"/>
                          <a:cs typeface="Times New Roman"/>
                        </a:rPr>
                        <a:t>(</a:t>
                      </a:r>
                      <a:r>
                        <a:rPr lang="es-ES" sz="1200" i="1" u="sng" kern="1200" dirty="0" err="1">
                          <a:solidFill>
                            <a:srgbClr val="000000"/>
                          </a:solidFill>
                          <a:latin typeface="Calibri"/>
                          <a:ea typeface="Times New Roman"/>
                          <a:cs typeface="Times New Roman"/>
                        </a:rPr>
                        <a:t>Plasmodium</a:t>
                      </a:r>
                      <a:r>
                        <a:rPr lang="es-ES" sz="1200" i="1" u="sng" kern="1200" dirty="0">
                          <a:solidFill>
                            <a:srgbClr val="000000"/>
                          </a:solidFill>
                          <a:latin typeface="Calibri"/>
                          <a:ea typeface="Times New Roman"/>
                          <a:cs typeface="Times New Roman"/>
                        </a:rPr>
                        <a:t> </a:t>
                      </a:r>
                      <a:r>
                        <a:rPr lang="es-ES" sz="1200" i="1" u="sng" kern="1200" dirty="0" err="1">
                          <a:solidFill>
                            <a:srgbClr val="000000"/>
                          </a:solidFill>
                          <a:latin typeface="Calibri"/>
                          <a:ea typeface="Times New Roman"/>
                          <a:cs typeface="Times New Roman"/>
                        </a:rPr>
                        <a:t>malariae</a:t>
                      </a:r>
                      <a:r>
                        <a:rPr lang="es-ES" sz="1200" i="1" u="sng" kern="1200" dirty="0">
                          <a:solidFill>
                            <a:srgbClr val="000000"/>
                          </a:solidFill>
                          <a:latin typeface="Calibri"/>
                          <a:ea typeface="Times New Roman"/>
                          <a:cs typeface="Times New Roman"/>
                        </a:rPr>
                        <a:t>)</a:t>
                      </a:r>
                      <a:r>
                        <a:rPr lang="es-ES" sz="1200" kern="1200" dirty="0">
                          <a:solidFill>
                            <a:srgbClr val="000000"/>
                          </a:solidFill>
                          <a:latin typeface="Calibri"/>
                          <a:ea typeface="Times New Roman"/>
                          <a:cs typeface="Times New Roman"/>
                        </a:rPr>
                        <a:t/>
                      </a:r>
                      <a:br>
                        <a:rPr lang="es-ES" sz="1200" kern="1200" dirty="0">
                          <a:solidFill>
                            <a:srgbClr val="000000"/>
                          </a:solidFill>
                          <a:latin typeface="Calibri"/>
                          <a:ea typeface="Times New Roman"/>
                          <a:cs typeface="Times New Roman"/>
                        </a:rPr>
                      </a:br>
                      <a:r>
                        <a:rPr lang="es-ES" sz="1200" kern="1200" dirty="0">
                          <a:solidFill>
                            <a:srgbClr val="000000"/>
                          </a:solidFill>
                          <a:latin typeface="Calibri"/>
                          <a:ea typeface="Times New Roman"/>
                          <a:cs typeface="Times New Roman"/>
                        </a:rPr>
                        <a:t>Enfermedad del sueño:</a:t>
                      </a:r>
                      <a:endParaRPr lang="es-ES" sz="1200" dirty="0">
                        <a:latin typeface="Arial"/>
                        <a:ea typeface="Times New Roman"/>
                        <a:cs typeface="Times New Roman"/>
                      </a:endParaRPr>
                    </a:p>
                    <a:p>
                      <a:pPr algn="l" fontAlgn="base">
                        <a:spcAft>
                          <a:spcPts val="0"/>
                        </a:spcAft>
                        <a:buFont typeface="Arial" pitchFamily="34" charset="0"/>
                        <a:buNone/>
                      </a:pPr>
                      <a:r>
                        <a:rPr lang="es-ES" sz="1200" kern="1200" baseline="0" dirty="0">
                          <a:solidFill>
                            <a:srgbClr val="000000"/>
                          </a:solidFill>
                          <a:latin typeface="Calibri"/>
                          <a:ea typeface="Times New Roman"/>
                          <a:cs typeface="Times New Roman"/>
                        </a:rPr>
                        <a:t>   </a:t>
                      </a:r>
                      <a:r>
                        <a:rPr lang="es-ES" sz="1200" kern="1200" dirty="0">
                          <a:solidFill>
                            <a:srgbClr val="000000"/>
                          </a:solidFill>
                          <a:latin typeface="Calibri"/>
                          <a:ea typeface="Times New Roman"/>
                          <a:cs typeface="Times New Roman"/>
                        </a:rPr>
                        <a:t>(</a:t>
                      </a:r>
                      <a:r>
                        <a:rPr lang="es-ES" sz="1200" i="1" u="sng" kern="1200" dirty="0">
                          <a:solidFill>
                            <a:srgbClr val="000000"/>
                          </a:solidFill>
                          <a:latin typeface="Calibri"/>
                          <a:ea typeface="Times New Roman"/>
                          <a:cs typeface="Times New Roman"/>
                        </a:rPr>
                        <a:t>Tripanosoma </a:t>
                      </a:r>
                      <a:r>
                        <a:rPr lang="es-ES" sz="1200" i="1" u="sng" kern="1200" dirty="0" err="1">
                          <a:solidFill>
                            <a:srgbClr val="000000"/>
                          </a:solidFill>
                          <a:latin typeface="Calibri"/>
                          <a:ea typeface="Times New Roman"/>
                          <a:cs typeface="Times New Roman"/>
                        </a:rPr>
                        <a:t>sp</a:t>
                      </a:r>
                      <a:r>
                        <a:rPr lang="es-ES" sz="1200" kern="1200" dirty="0">
                          <a:solidFill>
                            <a:srgbClr val="000000"/>
                          </a:solidFill>
                          <a:latin typeface="Calibri"/>
                          <a:ea typeface="Times New Roman"/>
                          <a:cs typeface="Times New Roman"/>
                        </a:rPr>
                        <a:t>)</a:t>
                      </a:r>
                      <a:r>
                        <a:rPr lang="es-ES_tradnl" sz="1200" kern="1200" dirty="0">
                          <a:solidFill>
                            <a:srgbClr val="000000"/>
                          </a:solidFill>
                          <a:latin typeface="Calibri"/>
                        </a:rPr>
                        <a:t> </a:t>
                      </a:r>
                      <a:endParaRPr lang="es-ES" sz="1200" dirty="0">
                        <a:latin typeface="Times New Roman"/>
                      </a:endParaRPr>
                    </a:p>
                    <a:p>
                      <a:pPr marL="87313" indent="0" algn="l" eaLnBrk="0" fontAlgn="base" hangingPunct="0">
                        <a:buFont typeface="Arial" panose="020B0604020202020204" pitchFamily="34" charset="0"/>
                        <a:buChar char="•"/>
                      </a:pPr>
                      <a:r>
                        <a:rPr lang="es-ES_tradnl" sz="1200" kern="1200" dirty="0" smtClean="0">
                          <a:solidFill>
                            <a:srgbClr val="000000"/>
                          </a:solidFill>
                          <a:latin typeface="Calibri"/>
                        </a:rPr>
                        <a:t> Simbiontes </a:t>
                      </a:r>
                      <a:r>
                        <a:rPr lang="es-ES_tradnl" sz="1000" kern="1200" dirty="0" smtClean="0">
                          <a:solidFill>
                            <a:srgbClr val="000000"/>
                          </a:solidFill>
                          <a:latin typeface="Calibri"/>
                        </a:rPr>
                        <a:t>(+Termitas)</a:t>
                      </a:r>
                      <a:endParaRPr lang="es-ES" sz="1000" dirty="0">
                        <a:latin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5240" algn="l" eaLnBrk="0" fontAlgn="base" hangingPunct="0">
                        <a:buFont typeface="Arial" pitchFamily="34" charset="0"/>
                        <a:buChar char="•"/>
                        <a:tabLst>
                          <a:tab pos="90170" algn="l"/>
                        </a:tabLst>
                      </a:pPr>
                      <a:r>
                        <a:rPr lang="es-ES" sz="1200" kern="1200" dirty="0">
                          <a:solidFill>
                            <a:srgbClr val="000000"/>
                          </a:solidFill>
                          <a:latin typeface="Calibri"/>
                        </a:rPr>
                        <a:t> </a:t>
                      </a:r>
                      <a:r>
                        <a:rPr lang="es-ES_tradnl" sz="1200" b="1" kern="1200" dirty="0">
                          <a:solidFill>
                            <a:srgbClr val="000000"/>
                          </a:solidFill>
                          <a:latin typeface="Calibri"/>
                        </a:rPr>
                        <a:t>Vida libre </a:t>
                      </a:r>
                      <a:r>
                        <a:rPr lang="es-ES_tradnl" sz="1200" kern="1200" dirty="0">
                          <a:solidFill>
                            <a:srgbClr val="000000"/>
                          </a:solidFill>
                          <a:latin typeface="Calibri"/>
                        </a:rPr>
                        <a:t>(inmóviles): Asimilación por absorción </a:t>
                      </a:r>
                      <a:endParaRPr lang="es-ES" sz="1200" dirty="0">
                        <a:latin typeface="Times New Roman"/>
                      </a:endParaRPr>
                    </a:p>
                    <a:p>
                      <a:pPr indent="15240" algn="l" eaLnBrk="0" fontAlgn="base" hangingPunct="0">
                        <a:buFont typeface="Arial" pitchFamily="34" charset="0"/>
                        <a:buChar char="•"/>
                        <a:tabLst>
                          <a:tab pos="99695" algn="l"/>
                        </a:tabLst>
                      </a:pPr>
                      <a:r>
                        <a:rPr lang="es-ES_tradnl" sz="1200" b="1" kern="1200" dirty="0">
                          <a:solidFill>
                            <a:srgbClr val="000000"/>
                          </a:solidFill>
                          <a:latin typeface="Calibri"/>
                        </a:rPr>
                        <a:t> Simbióticos</a:t>
                      </a:r>
                      <a:r>
                        <a:rPr lang="es-ES_tradnl" sz="1200" kern="1200" dirty="0">
                          <a:solidFill>
                            <a:srgbClr val="000000"/>
                          </a:solidFill>
                          <a:latin typeface="Calibri"/>
                        </a:rPr>
                        <a:t>: </a:t>
                      </a:r>
                      <a:endParaRPr lang="es-ES" sz="1200" dirty="0">
                        <a:latin typeface="Times New Roman"/>
                      </a:endParaRPr>
                    </a:p>
                    <a:p>
                      <a:pPr marL="265430" algn="l" eaLnBrk="0" fontAlgn="base" hangingPunct="0">
                        <a:spcAft>
                          <a:spcPts val="0"/>
                        </a:spcAft>
                      </a:pPr>
                      <a:r>
                        <a:rPr lang="es-ES_tradnl" sz="800" kern="1200" dirty="0">
                          <a:solidFill>
                            <a:srgbClr val="000000"/>
                          </a:solidFill>
                          <a:latin typeface="Calibri"/>
                          <a:ea typeface="Times New Roman"/>
                          <a:cs typeface="Times New Roman"/>
                        </a:rPr>
                        <a:t>- Como hospedador:</a:t>
                      </a:r>
                      <a:endParaRPr lang="es-ES" sz="800" dirty="0">
                        <a:latin typeface="Arial"/>
                        <a:ea typeface="Times New Roman"/>
                        <a:cs typeface="Times New Roman"/>
                      </a:endParaRPr>
                    </a:p>
                    <a:p>
                      <a:pPr marL="265430" algn="l" eaLnBrk="0" fontAlgn="base" hangingPunct="0">
                        <a:spcAft>
                          <a:spcPts val="0"/>
                        </a:spcAft>
                      </a:pPr>
                      <a:r>
                        <a:rPr lang="es-ES_tradnl" sz="800" kern="1200" dirty="0">
                          <a:solidFill>
                            <a:srgbClr val="000000"/>
                          </a:solidFill>
                          <a:latin typeface="Calibri"/>
                          <a:ea typeface="Times New Roman"/>
                          <a:cs typeface="Times New Roman"/>
                        </a:rPr>
                        <a:t> ( en líquenes) </a:t>
                      </a:r>
                      <a:endParaRPr lang="es-ES" sz="800" dirty="0">
                        <a:latin typeface="Arial"/>
                        <a:ea typeface="Times New Roman"/>
                        <a:cs typeface="Times New Roman"/>
                      </a:endParaRPr>
                    </a:p>
                    <a:p>
                      <a:pPr marL="265430" algn="l" eaLnBrk="0" fontAlgn="base" hangingPunct="0">
                        <a:spcAft>
                          <a:spcPts val="0"/>
                        </a:spcAft>
                      </a:pPr>
                      <a:r>
                        <a:rPr lang="es-ES_tradnl" sz="800" kern="1200" dirty="0">
                          <a:solidFill>
                            <a:srgbClr val="000000"/>
                          </a:solidFill>
                          <a:latin typeface="Calibri"/>
                          <a:ea typeface="Times New Roman"/>
                          <a:cs typeface="Times New Roman"/>
                        </a:rPr>
                        <a:t>- Como huésped</a:t>
                      </a:r>
                      <a:r>
                        <a:rPr lang="es-ES_tradnl" sz="800" kern="1200" dirty="0" smtClean="0">
                          <a:solidFill>
                            <a:srgbClr val="000000"/>
                          </a:solidFill>
                          <a:latin typeface="Calibri"/>
                          <a:ea typeface="Times New Roman"/>
                          <a:cs typeface="Times New Roman"/>
                        </a:rPr>
                        <a:t>: </a:t>
                      </a:r>
                      <a:r>
                        <a:rPr lang="es-ES_tradnl" sz="800" kern="1200" dirty="0" err="1" smtClean="0">
                          <a:solidFill>
                            <a:srgbClr val="000000"/>
                          </a:solidFill>
                          <a:latin typeface="Calibri"/>
                          <a:ea typeface="Times New Roman"/>
                          <a:cs typeface="Times New Roman"/>
                        </a:rPr>
                        <a:t>Mycorrizas</a:t>
                      </a:r>
                      <a:r>
                        <a:rPr lang="es-ES_tradnl" sz="800" kern="1200" baseline="0" dirty="0" smtClean="0">
                          <a:solidFill>
                            <a:srgbClr val="000000"/>
                          </a:solidFill>
                          <a:latin typeface="Calibri"/>
                          <a:ea typeface="Times New Roman"/>
                          <a:cs typeface="Times New Roman"/>
                        </a:rPr>
                        <a:t> o levaduras como </a:t>
                      </a:r>
                      <a:r>
                        <a:rPr lang="es-ES_tradnl" sz="800" kern="1200" baseline="0" dirty="0" err="1" smtClean="0">
                          <a:solidFill>
                            <a:srgbClr val="000000"/>
                          </a:solidFill>
                          <a:latin typeface="Calibri"/>
                          <a:ea typeface="Times New Roman"/>
                          <a:cs typeface="Times New Roman"/>
                        </a:rPr>
                        <a:t>Candida</a:t>
                      </a:r>
                      <a:r>
                        <a:rPr lang="es-ES_tradnl" sz="800" kern="1200" baseline="0" dirty="0" smtClean="0">
                          <a:solidFill>
                            <a:srgbClr val="000000"/>
                          </a:solidFill>
                          <a:latin typeface="Calibri"/>
                          <a:ea typeface="Times New Roman"/>
                          <a:cs typeface="Times New Roman"/>
                        </a:rPr>
                        <a:t> </a:t>
                      </a:r>
                      <a:r>
                        <a:rPr lang="es-ES_tradnl" sz="800" kern="1200" baseline="0" dirty="0" err="1" smtClean="0">
                          <a:solidFill>
                            <a:srgbClr val="000000"/>
                          </a:solidFill>
                          <a:latin typeface="Calibri"/>
                          <a:ea typeface="Times New Roman"/>
                          <a:cs typeface="Times New Roman"/>
                        </a:rPr>
                        <a:t>albicans</a:t>
                      </a:r>
                      <a:r>
                        <a:rPr lang="es-ES_tradnl" sz="800" kern="1200" baseline="0" dirty="0" smtClean="0">
                          <a:solidFill>
                            <a:srgbClr val="000000"/>
                          </a:solidFill>
                          <a:latin typeface="Calibri"/>
                          <a:ea typeface="Times New Roman"/>
                          <a:cs typeface="Times New Roman"/>
                        </a:rPr>
                        <a:t>.</a:t>
                      </a:r>
                      <a:r>
                        <a:rPr lang="es-ES_tradnl" sz="800" kern="1200" dirty="0" smtClean="0">
                          <a:solidFill>
                            <a:srgbClr val="000000"/>
                          </a:solidFill>
                          <a:latin typeface="Calibri"/>
                          <a:ea typeface="Times New Roman"/>
                          <a:cs typeface="Times New Roman"/>
                        </a:rPr>
                        <a:t> </a:t>
                      </a:r>
                      <a:endParaRPr lang="es-ES" sz="800" dirty="0">
                        <a:latin typeface="Arial"/>
                        <a:ea typeface="Times New Roman"/>
                        <a:cs typeface="Times New Roman"/>
                      </a:endParaRPr>
                    </a:p>
                    <a:p>
                      <a:pPr marL="85725" lvl="0" indent="-85725" algn="l" eaLnBrk="0" fontAlgn="base" hangingPunct="0">
                        <a:buFont typeface="Symbol"/>
                        <a:buChar char=""/>
                        <a:tabLst>
                          <a:tab pos="109220" algn="l"/>
                        </a:tabLst>
                      </a:pPr>
                      <a:r>
                        <a:rPr lang="es-ES_tradnl" sz="1200" b="1" kern="1200" dirty="0">
                          <a:solidFill>
                            <a:srgbClr val="000000"/>
                          </a:solidFill>
                          <a:latin typeface="Calibri"/>
                        </a:rPr>
                        <a:t>Parásitos</a:t>
                      </a:r>
                      <a:r>
                        <a:rPr lang="es-ES_tradnl" sz="1200" kern="1200" dirty="0">
                          <a:solidFill>
                            <a:srgbClr val="000000"/>
                          </a:solidFill>
                          <a:latin typeface="Calibri"/>
                        </a:rPr>
                        <a:t>:</a:t>
                      </a:r>
                    </a:p>
                    <a:p>
                      <a:pPr marL="85725" lvl="0" indent="-85725" algn="l" eaLnBrk="0" fontAlgn="base" hangingPunct="0">
                        <a:buFont typeface="Symbol"/>
                        <a:buNone/>
                        <a:tabLst>
                          <a:tab pos="109220" algn="l"/>
                        </a:tabLst>
                      </a:pPr>
                      <a:r>
                        <a:rPr lang="es-ES_tradnl" sz="1200" kern="1200" dirty="0">
                          <a:solidFill>
                            <a:srgbClr val="000000"/>
                          </a:solidFill>
                          <a:latin typeface="Calibri"/>
                        </a:rPr>
                        <a:t> </a:t>
                      </a:r>
                      <a:r>
                        <a:rPr lang="es-ES_tradnl" sz="1200" i="1" u="sng" kern="1200" dirty="0" err="1">
                          <a:solidFill>
                            <a:srgbClr val="000000"/>
                          </a:solidFill>
                          <a:latin typeface="Calibri"/>
                        </a:rPr>
                        <a:t>Trichophiton</a:t>
                      </a:r>
                      <a:r>
                        <a:rPr lang="es-ES_tradnl" sz="1200" i="1" u="sng" kern="1200" dirty="0">
                          <a:solidFill>
                            <a:srgbClr val="000000"/>
                          </a:solidFill>
                          <a:latin typeface="Calibri"/>
                        </a:rPr>
                        <a:t> </a:t>
                      </a:r>
                      <a:r>
                        <a:rPr lang="es-ES_tradnl" sz="1200" i="1" u="sng" kern="1200" dirty="0" err="1">
                          <a:solidFill>
                            <a:srgbClr val="000000"/>
                          </a:solidFill>
                          <a:latin typeface="Calibri"/>
                        </a:rPr>
                        <a:t>sp</a:t>
                      </a:r>
                      <a:r>
                        <a:rPr lang="es-ES_tradnl" sz="1200" i="1" kern="1200" dirty="0" err="1">
                          <a:solidFill>
                            <a:srgbClr val="000000"/>
                          </a:solidFill>
                          <a:latin typeface="Calibri"/>
                        </a:rPr>
                        <a:t>.</a:t>
                      </a:r>
                      <a:endParaRPr lang="es-ES_tradnl" sz="1200" i="1" kern="1200" dirty="0">
                        <a:solidFill>
                          <a:srgbClr val="000000"/>
                        </a:solidFill>
                        <a:latin typeface="Calibri"/>
                      </a:endParaRPr>
                    </a:p>
                    <a:p>
                      <a:pPr marL="85725" lvl="0" indent="-85725" algn="l" eaLnBrk="0" fontAlgn="base" hangingPunct="0">
                        <a:buFont typeface="Symbol"/>
                        <a:buNone/>
                        <a:tabLst>
                          <a:tab pos="109220" algn="l"/>
                        </a:tabLst>
                      </a:pPr>
                      <a:r>
                        <a:rPr lang="es-ES_tradnl" sz="1200" kern="1200" dirty="0">
                          <a:solidFill>
                            <a:srgbClr val="000000"/>
                          </a:solidFill>
                          <a:latin typeface="Calibri"/>
                        </a:rPr>
                        <a:t> (pie de atleta,  un moho) </a:t>
                      </a:r>
                      <a:endParaRPr lang="es-ES" sz="1200" dirty="0">
                        <a:latin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11348">
                <a:tc rowSpan="2">
                  <a:txBody>
                    <a:bodyPr/>
                    <a:lstStyle/>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Papel en la</a:t>
                      </a:r>
                      <a:endParaRPr lang="es-ES" sz="1200" dirty="0">
                        <a:latin typeface="Arial"/>
                        <a:ea typeface="Times New Roman"/>
                        <a:cs typeface="Times New Roman"/>
                      </a:endParaRPr>
                    </a:p>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Naturaleza</a:t>
                      </a:r>
                      <a:endParaRPr lang="es-ES" sz="1200" dirty="0">
                        <a:latin typeface="Arial"/>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347345" indent="-347345" algn="l" eaLnBrk="0" fontAlgn="base" hangingPunct="0">
                        <a:spcAft>
                          <a:spcPts val="0"/>
                        </a:spcAft>
                      </a:pPr>
                      <a:r>
                        <a:rPr lang="es-ES_tradnl" sz="1200" kern="1200" dirty="0">
                          <a:solidFill>
                            <a:srgbClr val="000000"/>
                          </a:solidFill>
                          <a:latin typeface="Calibri"/>
                          <a:ea typeface="Times New Roman"/>
                          <a:cs typeface="Times New Roman"/>
                        </a:rPr>
                        <a:t>Ocupan </a:t>
                      </a:r>
                      <a:r>
                        <a:rPr lang="es-ES_tradnl" sz="1200" b="1" kern="1200" dirty="0">
                          <a:solidFill>
                            <a:srgbClr val="000000"/>
                          </a:solidFill>
                          <a:latin typeface="Calibri"/>
                          <a:ea typeface="Times New Roman"/>
                          <a:cs typeface="Times New Roman"/>
                        </a:rPr>
                        <a:t>Todos los niveles tróficos</a:t>
                      </a:r>
                      <a:r>
                        <a:rPr lang="es-ES_tradnl" sz="1200" kern="1200" dirty="0">
                          <a:solidFill>
                            <a:srgbClr val="000000"/>
                          </a:solidFill>
                          <a:latin typeface="Calibri"/>
                          <a:ea typeface="Times New Roman"/>
                          <a:cs typeface="Times New Roman"/>
                        </a:rPr>
                        <a:t>: </a:t>
                      </a:r>
                      <a:endParaRPr lang="es-ES" sz="1200" dirty="0">
                        <a:latin typeface="Arial"/>
                        <a:ea typeface="Times New Roman"/>
                        <a:cs typeface="Times New Roman"/>
                      </a:endParaRPr>
                    </a:p>
                    <a:p>
                      <a:pPr algn="l" eaLnBrk="0" fontAlgn="base" hangingPunct="0">
                        <a:tabLst>
                          <a:tab pos="146050" algn="l"/>
                        </a:tabLst>
                      </a:pPr>
                      <a:r>
                        <a:rPr lang="es-ES_tradnl" sz="1200" b="1" kern="1200" dirty="0">
                          <a:solidFill>
                            <a:srgbClr val="000000"/>
                          </a:solidFill>
                          <a:latin typeface="Calibri"/>
                        </a:rPr>
                        <a:t>Productores</a:t>
                      </a:r>
                      <a:r>
                        <a:rPr lang="es-ES_tradnl" sz="1200" kern="1200" dirty="0">
                          <a:solidFill>
                            <a:srgbClr val="000000"/>
                          </a:solidFill>
                          <a:latin typeface="Calibri"/>
                        </a:rPr>
                        <a:t>: Autótrofos (foto y </a:t>
                      </a:r>
                      <a:r>
                        <a:rPr lang="es-ES_tradnl" sz="1200" kern="1200" dirty="0" err="1">
                          <a:solidFill>
                            <a:srgbClr val="000000"/>
                          </a:solidFill>
                          <a:latin typeface="Calibri"/>
                        </a:rPr>
                        <a:t>quimiosintéticos</a:t>
                      </a:r>
                      <a:r>
                        <a:rPr lang="es-ES_tradnl" sz="1200" kern="1200" dirty="0">
                          <a:solidFill>
                            <a:srgbClr val="000000"/>
                          </a:solidFill>
                          <a:latin typeface="Calibri"/>
                        </a:rPr>
                        <a:t>) </a:t>
                      </a:r>
                      <a:endParaRPr lang="es-ES" sz="1200" dirty="0">
                        <a:latin typeface="Times New Roman"/>
                      </a:endParaRPr>
                    </a:p>
                    <a:p>
                      <a:pPr algn="l" eaLnBrk="0" fontAlgn="base" hangingPunct="0">
                        <a:tabLst>
                          <a:tab pos="136525" algn="l"/>
                        </a:tabLst>
                      </a:pPr>
                      <a:r>
                        <a:rPr lang="es-ES_tradnl" sz="1200" b="1" kern="1200" dirty="0">
                          <a:solidFill>
                            <a:srgbClr val="000000"/>
                          </a:solidFill>
                          <a:latin typeface="Calibri"/>
                        </a:rPr>
                        <a:t>Consumidores</a:t>
                      </a:r>
                      <a:r>
                        <a:rPr lang="es-ES_tradnl" sz="1200" kern="1200" dirty="0">
                          <a:solidFill>
                            <a:srgbClr val="000000"/>
                          </a:solidFill>
                          <a:latin typeface="Calibri"/>
                        </a:rPr>
                        <a:t>: ej. Parásitos </a:t>
                      </a:r>
                      <a:endParaRPr lang="es-ES" sz="1200" dirty="0">
                        <a:latin typeface="Times New Roman"/>
                      </a:endParaRPr>
                    </a:p>
                    <a:p>
                      <a:pPr algn="l" eaLnBrk="0" fontAlgn="base" hangingPunct="0">
                        <a:tabLst>
                          <a:tab pos="155575" algn="l"/>
                        </a:tabLst>
                      </a:pPr>
                      <a:r>
                        <a:rPr lang="es-ES_tradnl" sz="1200" b="1" kern="1200" dirty="0" err="1">
                          <a:solidFill>
                            <a:srgbClr val="000000"/>
                          </a:solidFill>
                          <a:latin typeface="Calibri"/>
                        </a:rPr>
                        <a:t>Descomponedores</a:t>
                      </a:r>
                      <a:r>
                        <a:rPr lang="es-ES_tradnl" sz="1200" kern="1200" dirty="0">
                          <a:solidFill>
                            <a:srgbClr val="000000"/>
                          </a:solidFill>
                          <a:latin typeface="Calibri"/>
                        </a:rPr>
                        <a:t> (</a:t>
                      </a:r>
                      <a:r>
                        <a:rPr lang="es-ES_tradnl" sz="1200" kern="1200" dirty="0" err="1">
                          <a:solidFill>
                            <a:srgbClr val="000000"/>
                          </a:solidFill>
                          <a:latin typeface="Calibri"/>
                        </a:rPr>
                        <a:t>recicladores</a:t>
                      </a:r>
                      <a:r>
                        <a:rPr lang="es-ES_tradnl" sz="1200" kern="1200" dirty="0">
                          <a:solidFill>
                            <a:srgbClr val="000000"/>
                          </a:solidFill>
                          <a:latin typeface="Calibri"/>
                        </a:rPr>
                        <a:t>):</a:t>
                      </a:r>
                      <a:endParaRPr lang="es-ES" sz="1200" dirty="0">
                        <a:latin typeface="Times New Roman"/>
                      </a:endParaRPr>
                    </a:p>
                    <a:p>
                      <a:pPr marL="180975" lvl="0" indent="-95250" algn="l" eaLnBrk="0" fontAlgn="base" hangingPunct="0">
                        <a:buFont typeface="Courier New"/>
                        <a:buChar char="o"/>
                        <a:tabLst>
                          <a:tab pos="231775" algn="l"/>
                        </a:tabLst>
                      </a:pPr>
                      <a:r>
                        <a:rPr lang="es-ES_tradnl" sz="1200" kern="1200" dirty="0">
                          <a:solidFill>
                            <a:srgbClr val="000000"/>
                          </a:solidFill>
                          <a:latin typeface="Calibri"/>
                          <a:cs typeface="Times New Roman"/>
                        </a:rPr>
                        <a:t> Saprófitos </a:t>
                      </a:r>
                      <a:endParaRPr lang="es-ES" sz="1200" dirty="0">
                        <a:latin typeface="Times New Roman"/>
                        <a:cs typeface="Times New Roman"/>
                      </a:endParaRPr>
                    </a:p>
                    <a:p>
                      <a:pPr marL="180975" lvl="0" indent="-95250" algn="l" eaLnBrk="0" fontAlgn="base" hangingPunct="0">
                        <a:buFont typeface="Courier New"/>
                        <a:buChar char="o"/>
                        <a:tabLst>
                          <a:tab pos="212725" algn="l"/>
                        </a:tabLst>
                      </a:pPr>
                      <a:r>
                        <a:rPr lang="es-ES_tradnl" sz="1200" kern="1200" dirty="0">
                          <a:solidFill>
                            <a:srgbClr val="000000"/>
                          </a:solidFill>
                          <a:latin typeface="Calibri"/>
                          <a:cs typeface="Times New Roman"/>
                        </a:rPr>
                        <a:t> Mineralizadores (</a:t>
                      </a:r>
                      <a:r>
                        <a:rPr lang="es-ES_tradnl" sz="1200" kern="1200" dirty="0" err="1">
                          <a:solidFill>
                            <a:srgbClr val="000000"/>
                          </a:solidFill>
                          <a:latin typeface="Calibri"/>
                          <a:cs typeface="Times New Roman"/>
                        </a:rPr>
                        <a:t>tb</a:t>
                      </a:r>
                      <a:r>
                        <a:rPr lang="es-ES_tradnl" sz="1200" kern="1200" dirty="0">
                          <a:solidFill>
                            <a:srgbClr val="000000"/>
                          </a:solidFill>
                          <a:latin typeface="Calibri"/>
                          <a:cs typeface="Times New Roman"/>
                        </a:rPr>
                        <a:t> p. </a:t>
                      </a:r>
                      <a:r>
                        <a:rPr lang="es-ES_tradnl" sz="1200" kern="1200" dirty="0" err="1">
                          <a:solidFill>
                            <a:srgbClr val="000000"/>
                          </a:solidFill>
                          <a:latin typeface="Calibri"/>
                          <a:cs typeface="Times New Roman"/>
                        </a:rPr>
                        <a:t>quimiolitotróficos</a:t>
                      </a:r>
                      <a:r>
                        <a:rPr lang="es-ES_tradnl" sz="1200" kern="1200" dirty="0">
                          <a:solidFill>
                            <a:srgbClr val="000000"/>
                          </a:solidFill>
                          <a:latin typeface="Calibri"/>
                          <a:cs typeface="Times New Roman"/>
                        </a:rPr>
                        <a:t> o fijadores) </a:t>
                      </a:r>
                    </a:p>
                    <a:p>
                      <a:pPr marL="180975" marR="0" lvl="0" indent="-95250" algn="l" defTabSz="914400" rtl="0" eaLnBrk="0" fontAlgn="base" latinLnBrk="0" hangingPunct="0">
                        <a:lnSpc>
                          <a:spcPct val="100000"/>
                        </a:lnSpc>
                        <a:spcBef>
                          <a:spcPts val="0"/>
                        </a:spcBef>
                        <a:spcAft>
                          <a:spcPts val="0"/>
                        </a:spcAft>
                        <a:buClrTx/>
                        <a:buSzTx/>
                        <a:buFont typeface="Courier New"/>
                        <a:buNone/>
                        <a:tabLst>
                          <a:tab pos="212725" algn="l"/>
                        </a:tabLst>
                        <a:defRPr/>
                      </a:pPr>
                      <a:r>
                        <a:rPr kumimoji="0" lang="es-ES_tradnl" sz="1200" b="0" i="0" u="none" strike="noStrike" kern="1200" cap="none" spc="0" normalizeH="0" baseline="0" noProof="0" dirty="0">
                          <a:ln>
                            <a:noFill/>
                          </a:ln>
                          <a:solidFill>
                            <a:srgbClr val="000000"/>
                          </a:solidFill>
                          <a:effectLst/>
                          <a:uLnTx/>
                          <a:uFillTx/>
                          <a:latin typeface="Calibri"/>
                          <a:ea typeface="+mn-ea"/>
                          <a:cs typeface="+mn-cs"/>
                        </a:rPr>
                        <a:t>* </a:t>
                      </a:r>
                      <a:r>
                        <a:rPr kumimoji="0" lang="es-ES_tradnl" sz="1100" b="1" i="0" u="none" strike="noStrike" kern="1200" cap="none" spc="0" normalizeH="0" baseline="0" noProof="0" dirty="0">
                          <a:ln>
                            <a:noFill/>
                          </a:ln>
                          <a:solidFill>
                            <a:srgbClr val="000000"/>
                          </a:solidFill>
                          <a:effectLst/>
                          <a:uLnTx/>
                          <a:uFillTx/>
                          <a:latin typeface="Calibri"/>
                          <a:ea typeface="+mn-ea"/>
                          <a:cs typeface="+mn-cs"/>
                        </a:rPr>
                        <a:t>En general, intervención crucial en Ciclos </a:t>
                      </a:r>
                      <a:r>
                        <a:rPr kumimoji="0" lang="es-ES_tradnl" sz="1100" b="1" i="0" u="none" strike="noStrike" kern="1200" cap="none" spc="0" normalizeH="0" baseline="0" noProof="0" dirty="0" err="1">
                          <a:ln>
                            <a:noFill/>
                          </a:ln>
                          <a:solidFill>
                            <a:srgbClr val="000000"/>
                          </a:solidFill>
                          <a:effectLst/>
                          <a:uLnTx/>
                          <a:uFillTx/>
                          <a:latin typeface="Calibri"/>
                          <a:ea typeface="+mn-ea"/>
                          <a:cs typeface="+mn-cs"/>
                        </a:rPr>
                        <a:t>Biogeoquimicos</a:t>
                      </a:r>
                      <a:endParaRPr lang="es-ES" sz="1100" b="1" dirty="0">
                        <a:latin typeface="Times New Roman"/>
                        <a:cs typeface="Times New Roman"/>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347345" indent="-347345" algn="l" eaLnBrk="0" fontAlgn="base" hangingPunct="0">
                        <a:spcAft>
                          <a:spcPts val="0"/>
                        </a:spcAft>
                      </a:pPr>
                      <a:r>
                        <a:rPr lang="es-ES_tradnl" sz="1200" b="1" kern="1200" dirty="0">
                          <a:solidFill>
                            <a:srgbClr val="000000"/>
                          </a:solidFill>
                          <a:latin typeface="Calibri"/>
                          <a:ea typeface="Times New Roman"/>
                          <a:cs typeface="Times New Roman"/>
                        </a:rPr>
                        <a:t>     Productores:</a:t>
                      </a:r>
                      <a:endParaRPr lang="es-ES" sz="1200" b="1" dirty="0">
                        <a:latin typeface="Arial"/>
                        <a:ea typeface="Times New Roman"/>
                        <a:cs typeface="Times New Roman"/>
                      </a:endParaRPr>
                    </a:p>
                    <a:p>
                      <a:pPr marL="347345" indent="-347345" algn="l" eaLnBrk="0" fontAlgn="base" hangingPunct="0">
                        <a:spcAft>
                          <a:spcPts val="0"/>
                        </a:spcAft>
                      </a:pPr>
                      <a:r>
                        <a:rPr lang="es-ES_tradnl" sz="1200" b="0" kern="1200" dirty="0">
                          <a:solidFill>
                            <a:srgbClr val="000000"/>
                          </a:solidFill>
                          <a:latin typeface="Calibri"/>
                          <a:ea typeface="Times New Roman"/>
                          <a:cs typeface="Times New Roman"/>
                        </a:rPr>
                        <a:t>     (fitoplancton,) </a:t>
                      </a:r>
                      <a:endParaRPr lang="es-ES" sz="1200" b="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a:txBody>
                    <a:bodyPr/>
                    <a:lstStyle/>
                    <a:p>
                      <a:pPr marL="347345" indent="-347345" algn="l" eaLnBrk="0" fontAlgn="base" hangingPunct="0">
                        <a:spcAft>
                          <a:spcPts val="0"/>
                        </a:spcAft>
                      </a:pPr>
                      <a:r>
                        <a:rPr lang="es-ES_tradnl" sz="1200" b="1" kern="1200" dirty="0">
                          <a:solidFill>
                            <a:srgbClr val="000000"/>
                          </a:solidFill>
                          <a:latin typeface="Calibri"/>
                          <a:ea typeface="Times New Roman"/>
                          <a:cs typeface="Times New Roman"/>
                        </a:rPr>
                        <a:t>     Consumidores </a:t>
                      </a:r>
                      <a:endParaRPr lang="es-ES" sz="1200" b="1"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eaLnBrk="0" fontAlgn="base" hangingPunct="0">
                        <a:spcAft>
                          <a:spcPts val="0"/>
                        </a:spcAft>
                      </a:pPr>
                      <a:r>
                        <a:rPr lang="es-ES_tradnl" sz="1200" b="1" kern="1200" dirty="0">
                          <a:solidFill>
                            <a:srgbClr val="000000"/>
                          </a:solidFill>
                          <a:latin typeface="Calibri"/>
                          <a:ea typeface="Times New Roman"/>
                          <a:cs typeface="Times New Roman"/>
                        </a:rPr>
                        <a:t>    </a:t>
                      </a:r>
                      <a:r>
                        <a:rPr lang="es-ES_tradnl" sz="1200" b="1" kern="1200" dirty="0" err="1">
                          <a:solidFill>
                            <a:srgbClr val="000000"/>
                          </a:solidFill>
                          <a:latin typeface="Calibri"/>
                          <a:ea typeface="Times New Roman"/>
                          <a:cs typeface="Times New Roman"/>
                        </a:rPr>
                        <a:t>Descomponedores</a:t>
                      </a:r>
                      <a:endParaRPr lang="es-ES_tradnl" sz="1200" b="1" kern="1200" dirty="0">
                        <a:solidFill>
                          <a:srgbClr val="000000"/>
                        </a:solidFill>
                        <a:latin typeface="Calibri"/>
                        <a:ea typeface="Times New Roman"/>
                        <a:cs typeface="Times New Roman"/>
                      </a:endParaRPr>
                    </a:p>
                    <a:p>
                      <a:pPr algn="l" eaLnBrk="0" fontAlgn="base" hangingPunct="0">
                        <a:spcAft>
                          <a:spcPts val="0"/>
                        </a:spcAft>
                      </a:pPr>
                      <a:r>
                        <a:rPr lang="es-ES_tradnl" sz="1200" b="1" kern="1200" dirty="0">
                          <a:solidFill>
                            <a:srgbClr val="000000"/>
                          </a:solidFill>
                          <a:latin typeface="Calibri"/>
                          <a:ea typeface="Times New Roman"/>
                          <a:cs typeface="Times New Roman"/>
                        </a:rPr>
                        <a:t>    saprófitos</a:t>
                      </a:r>
                      <a:r>
                        <a:rPr lang="es-ES_tradnl" sz="1200" kern="1200" dirty="0">
                          <a:solidFill>
                            <a:srgbClr val="000000"/>
                          </a:solidFill>
                          <a:latin typeface="Calibri"/>
                          <a:ea typeface="Times New Roman"/>
                          <a:cs typeface="Times New Roman"/>
                        </a:rPr>
                        <a:t>: (recicladores)      </a:t>
                      </a:r>
                      <a:endParaRPr lang="es-ES" sz="120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6091">
                <a:tc vMerge="1">
                  <a:txBody>
                    <a:bodyPr/>
                    <a:lstStyle/>
                    <a:p>
                      <a:endParaRPr lang="es-ES"/>
                    </a:p>
                  </a:txBody>
                  <a:tcPr/>
                </a:tc>
                <a:tc vMerge="1">
                  <a:txBody>
                    <a:bodyPr/>
                    <a:lstStyle/>
                    <a:p>
                      <a:endParaRPr lang="es-ES"/>
                    </a:p>
                  </a:txBody>
                  <a:tcPr/>
                </a:tc>
                <a:tc>
                  <a:txBody>
                    <a:bodyPr/>
                    <a:lstStyle/>
                    <a:p>
                      <a:pPr marL="347345" marR="0" lvl="0" indent="-347345" algn="ctr" defTabSz="914400" rtl="0" eaLnBrk="0" fontAlgn="base" latinLnBrk="0" hangingPunct="0">
                        <a:lnSpc>
                          <a:spcPct val="100000"/>
                        </a:lnSpc>
                        <a:spcBef>
                          <a:spcPts val="0"/>
                        </a:spcBef>
                        <a:spcAft>
                          <a:spcPts val="0"/>
                        </a:spcAft>
                        <a:buClrTx/>
                        <a:buSzTx/>
                        <a:buFontTx/>
                        <a:buNone/>
                        <a:tabLst/>
                        <a:defRPr/>
                      </a:pPr>
                      <a:r>
                        <a:rPr kumimoji="0" lang="es-ES_tradnl" sz="1600" b="1" i="0" u="none" strike="noStrike" kern="1200" cap="none" spc="0" normalizeH="0" baseline="0" noProof="0" dirty="0">
                          <a:ln>
                            <a:noFill/>
                          </a:ln>
                          <a:solidFill>
                            <a:srgbClr val="FFCC66"/>
                          </a:solidFill>
                          <a:effectLst>
                            <a:outerShdw blurRad="38100" dist="38100" dir="2700000" algn="tl">
                              <a:srgbClr val="000000">
                                <a:alpha val="43137"/>
                              </a:srgbClr>
                            </a:outerShdw>
                          </a:effectLst>
                          <a:uLnTx/>
                          <a:uFillTx/>
                          <a:latin typeface="Calibri"/>
                          <a:ea typeface="Times New Roman"/>
                          <a:cs typeface="Times New Roman"/>
                        </a:rPr>
                        <a:t>Virus</a:t>
                      </a:r>
                      <a:endParaRPr kumimoji="0" lang="es-ES" sz="1600" b="0" i="0" u="none" strike="noStrike" kern="1200" cap="none" spc="0" normalizeH="0" baseline="0" noProof="0" dirty="0">
                        <a:ln>
                          <a:noFill/>
                        </a:ln>
                        <a:solidFill>
                          <a:srgbClr val="FFCC66"/>
                        </a:solidFill>
                        <a:effectLst>
                          <a:outerShdw blurRad="38100" dist="38100" dir="2700000" algn="tl">
                            <a:srgbClr val="000000">
                              <a:alpha val="43137"/>
                            </a:srgbClr>
                          </a:outerShdw>
                        </a:effectLst>
                        <a:uLnTx/>
                        <a:uFillTx/>
                        <a:latin typeface="+mn-lt"/>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gridSpan="3">
                  <a:txBody>
                    <a:bodyPr/>
                    <a:lstStyle/>
                    <a:p>
                      <a:pPr lvl="0" algn="l">
                        <a:buFont typeface="Courier New" pitchFamily="49" charset="0"/>
                        <a:buChar char="o"/>
                      </a:pPr>
                      <a:r>
                        <a:rPr lang="es-ES_tradnl" sz="1200" dirty="0">
                          <a:latin typeface="Calibri" pitchFamily="34" charset="0"/>
                          <a:cs typeface="Calibri" pitchFamily="34" charset="0"/>
                        </a:rPr>
                        <a:t> </a:t>
                      </a:r>
                      <a:r>
                        <a:rPr lang="es-ES_tradnl" sz="1200" dirty="0" err="1">
                          <a:latin typeface="Calibri" pitchFamily="34" charset="0"/>
                          <a:cs typeface="Calibri" pitchFamily="34" charset="0"/>
                        </a:rPr>
                        <a:t>Acelulares</a:t>
                      </a:r>
                      <a:r>
                        <a:rPr lang="es-ES_tradnl" sz="1200" dirty="0">
                          <a:latin typeface="Calibri" pitchFamily="34" charset="0"/>
                          <a:cs typeface="Calibri" pitchFamily="34" charset="0"/>
                        </a:rPr>
                        <a:t> . No nutrición. Parásitos</a:t>
                      </a:r>
                      <a:r>
                        <a:rPr lang="es-ES_tradnl" sz="1200" baseline="0" dirty="0">
                          <a:latin typeface="Calibri" pitchFamily="34" charset="0"/>
                          <a:cs typeface="Calibri" pitchFamily="34" charset="0"/>
                        </a:rPr>
                        <a:t> obligados: </a:t>
                      </a:r>
                      <a:r>
                        <a:rPr lang="es-ES_tradnl" sz="1200" dirty="0">
                          <a:latin typeface="Calibri" pitchFamily="34" charset="0"/>
                          <a:cs typeface="Calibri" pitchFamily="34" charset="0"/>
                        </a:rPr>
                        <a:t>Patógenos.  </a:t>
                      </a:r>
                    </a:p>
                    <a:p>
                      <a:pPr lvl="0" algn="l">
                        <a:buFont typeface="Wingdings" pitchFamily="2" charset="2"/>
                        <a:buChar char="Ø"/>
                      </a:pPr>
                      <a:r>
                        <a:rPr lang="es-ES_tradnl" sz="1200" dirty="0">
                          <a:latin typeface="Calibri" pitchFamily="34" charset="0"/>
                          <a:cs typeface="Calibri" pitchFamily="34" charset="0"/>
                        </a:rPr>
                        <a:t> </a:t>
                      </a:r>
                      <a:r>
                        <a:rPr lang="es-ES_tradnl" sz="1200" b="1" dirty="0">
                          <a:latin typeface="Calibri" pitchFamily="34" charset="0"/>
                          <a:cs typeface="Calibri" pitchFamily="34" charset="0"/>
                        </a:rPr>
                        <a:t>Virus oncogénicos </a:t>
                      </a:r>
                      <a:r>
                        <a:rPr lang="es-ES_tradnl" sz="1200" b="1" dirty="0">
                          <a:latin typeface="Calibri" pitchFamily="34" charset="0"/>
                          <a:cs typeface="Calibri" pitchFamily="34" charset="0"/>
                          <a:sym typeface="Symbol" pitchFamily="18" charset="2"/>
                        </a:rPr>
                        <a:t></a:t>
                      </a:r>
                      <a:r>
                        <a:rPr lang="es-ES_tradnl" sz="1200" b="1" dirty="0">
                          <a:latin typeface="Calibri" pitchFamily="34" charset="0"/>
                          <a:cs typeface="Calibri" pitchFamily="34" charset="0"/>
                        </a:rPr>
                        <a:t> cáncer (</a:t>
                      </a:r>
                      <a:r>
                        <a:rPr lang="es-ES_tradnl" sz="1200" b="1" dirty="0" err="1">
                          <a:latin typeface="Calibri" pitchFamily="34" charset="0"/>
                          <a:cs typeface="Calibri" pitchFamily="34" charset="0"/>
                        </a:rPr>
                        <a:t>lisogenia</a:t>
                      </a:r>
                      <a:r>
                        <a:rPr lang="es-ES_tradnl" sz="1200" b="1" dirty="0">
                          <a:latin typeface="Calibri" pitchFamily="34" charset="0"/>
                          <a:cs typeface="Calibri" pitchFamily="34" charset="0"/>
                        </a:rPr>
                        <a:t>)</a:t>
                      </a:r>
                    </a:p>
                    <a:p>
                      <a:pPr lvl="0" algn="l">
                        <a:buFont typeface="Wingdings" pitchFamily="2" charset="2"/>
                        <a:buChar char="Ø"/>
                      </a:pPr>
                      <a:r>
                        <a:rPr lang="es-ES_tradnl" sz="1200" b="1" dirty="0">
                          <a:latin typeface="Calibri" pitchFamily="34" charset="0"/>
                          <a:cs typeface="Calibri" pitchFamily="34" charset="0"/>
                        </a:rPr>
                        <a:t> Procariotas: Fuente de variabilidad (transducción en c. </a:t>
                      </a:r>
                      <a:r>
                        <a:rPr lang="es-ES_tradnl" sz="1200" b="1" dirty="0" err="1">
                          <a:latin typeface="Calibri" pitchFamily="34" charset="0"/>
                          <a:cs typeface="Calibri" pitchFamily="34" charset="0"/>
                        </a:rPr>
                        <a:t>Lisogénico</a:t>
                      </a:r>
                      <a:r>
                        <a:rPr lang="es-ES_tradnl" sz="1200" b="1" dirty="0">
                          <a:latin typeface="Calibri" pitchFamily="34" charset="0"/>
                          <a:cs typeface="Calibri" pitchFamily="34" charset="0"/>
                        </a:rPr>
                        <a:t>)</a:t>
                      </a:r>
                    </a:p>
                    <a:p>
                      <a:pPr lvl="0" algn="l">
                        <a:buFont typeface="Wingdings" pitchFamily="2" charset="2"/>
                        <a:buChar char="Ø"/>
                      </a:pPr>
                      <a:r>
                        <a:rPr lang="es-ES_tradnl" sz="1200" b="1" baseline="0" dirty="0">
                          <a:latin typeface="Calibri" pitchFamily="34" charset="0"/>
                          <a:cs typeface="Calibri" pitchFamily="34" charset="0"/>
                        </a:rPr>
                        <a:t> E</a:t>
                      </a:r>
                      <a:r>
                        <a:rPr lang="es-ES_tradnl" sz="1200" b="1" dirty="0">
                          <a:latin typeface="Calibri" pitchFamily="34" charset="0"/>
                          <a:cs typeface="Calibri" pitchFamily="34" charset="0"/>
                        </a:rPr>
                        <a:t>ucariotas: Fuente de variabilidad (transporte intercelular</a:t>
                      </a:r>
                      <a:r>
                        <a:rPr lang="es-ES_tradnl" sz="1200" b="1" baseline="0" dirty="0">
                          <a:latin typeface="Calibri" pitchFamily="34" charset="0"/>
                          <a:cs typeface="Calibri" pitchFamily="34" charset="0"/>
                        </a:rPr>
                        <a:t> de genes) </a:t>
                      </a:r>
                      <a:endParaRPr lang="es-ES_tradnl" sz="1200" b="1" dirty="0">
                        <a:latin typeface="Calibri" pitchFamily="34" charset="0"/>
                        <a:cs typeface="Calibri" pitchFamily="34" charset="0"/>
                      </a:endParaRPr>
                    </a:p>
                    <a:p>
                      <a:pPr lvl="0" algn="l">
                        <a:buFont typeface="Wingdings" pitchFamily="2" charset="2"/>
                        <a:buChar char="Ø"/>
                      </a:pPr>
                      <a:r>
                        <a:rPr lang="es-ES_tradnl" sz="1200" b="1" dirty="0">
                          <a:latin typeface="Calibri" pitchFamily="34" charset="0"/>
                          <a:cs typeface="Calibri" pitchFamily="34" charset="0"/>
                        </a:rPr>
                        <a:t> Biotecnología: Ingeniería y Terapia genética: vectores genético.</a:t>
                      </a:r>
                      <a:endParaRPr lang="es-ES" sz="1200" dirty="0">
                        <a:latin typeface="Calibri" pitchFamily="34" charset="0"/>
                        <a:cs typeface="Calibri" pitchFamily="34" charset="0"/>
                      </a:endParaRPr>
                    </a:p>
                  </a:txBody>
                  <a:tcPr marL="3600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347345" indent="-347345" algn="l" eaLnBrk="0" fontAlgn="base" hangingPunct="0">
                        <a:spcAft>
                          <a:spcPts val="0"/>
                        </a:spcAft>
                      </a:pPr>
                      <a:endParaRPr lang="es-ES" sz="1400" b="1"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347345" indent="-347345" algn="l" eaLnBrk="0" fontAlgn="base" hangingPunct="0">
                        <a:spcAft>
                          <a:spcPts val="0"/>
                        </a:spcAft>
                      </a:pPr>
                      <a:endParaRPr lang="es-ES" sz="120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413666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a:spLocks noChangeArrowheads="1"/>
          </p:cNvSpPr>
          <p:nvPr/>
        </p:nvSpPr>
        <p:spPr bwMode="auto">
          <a:xfrm>
            <a:off x="323528" y="-31182"/>
            <a:ext cx="8568952" cy="2308324"/>
          </a:xfrm>
          <a:prstGeom prst="rect">
            <a:avLst/>
          </a:prstGeom>
          <a:noFill/>
          <a:ln w="9525">
            <a:noFill/>
            <a:miter lim="800000"/>
            <a:headEnd/>
            <a:tailEnd/>
          </a:ln>
        </p:spPr>
        <p:txBody>
          <a:bodyPr wrap="square">
            <a:spAutoFit/>
          </a:bodyPr>
          <a:lstStyle/>
          <a:p>
            <a:r>
              <a:rPr lang="es-ES_tradnl" dirty="0">
                <a:latin typeface="Calibri" panose="020F0502020204030204" pitchFamily="34" charset="0"/>
                <a:cs typeface="Calibri" panose="020F0502020204030204" pitchFamily="34" charset="0"/>
              </a:rPr>
              <a:t>Describe un método de esterilización químico y otro físico, indicando en cada caso qué es lo que provoca la muerte del microorganismo.</a:t>
            </a:r>
          </a:p>
          <a:p>
            <a:pPr marL="742950" lvl="1" indent="-285750">
              <a:buFontTx/>
              <a:buChar char="•"/>
            </a:pPr>
            <a:r>
              <a:rPr lang="es-ES_tradnl" b="1" i="1" dirty="0">
                <a:solidFill>
                  <a:srgbClr val="7030A0"/>
                </a:solidFill>
                <a:latin typeface="Calibri" panose="020F0502020204030204" pitchFamily="34" charset="0"/>
                <a:cs typeface="Calibri" panose="020F0502020204030204" pitchFamily="34" charset="0"/>
              </a:rPr>
              <a:t>Físico:</a:t>
            </a:r>
            <a:r>
              <a:rPr lang="es-ES_tradnl" b="1" i="1" dirty="0">
                <a:solidFill>
                  <a:srgbClr val="FF0000"/>
                </a:solidFill>
                <a:latin typeface="Calibri" panose="020F0502020204030204" pitchFamily="34" charset="0"/>
                <a:cs typeface="Calibri" panose="020F0502020204030204" pitchFamily="34" charset="0"/>
              </a:rPr>
              <a:t> calor, utilizando el </a:t>
            </a:r>
            <a:r>
              <a:rPr lang="es-ES_tradnl" b="1" i="1" dirty="0">
                <a:solidFill>
                  <a:srgbClr val="7030A0"/>
                </a:solidFill>
                <a:latin typeface="Calibri" panose="020F0502020204030204" pitchFamily="34" charset="0"/>
                <a:cs typeface="Calibri" panose="020F0502020204030204" pitchFamily="34" charset="0"/>
              </a:rPr>
              <a:t>autoclave</a:t>
            </a:r>
            <a:r>
              <a:rPr lang="es-ES_tradnl" b="1" i="1" dirty="0">
                <a:solidFill>
                  <a:srgbClr val="FF0000"/>
                </a:solidFill>
                <a:latin typeface="Calibri" panose="020F0502020204030204" pitchFamily="34" charset="0"/>
                <a:cs typeface="Calibri" panose="020F0502020204030204" pitchFamily="34" charset="0"/>
              </a:rPr>
              <a:t> (calor húmedo: 121ºC, 15-20´, 2 atm ) que se asemeja a una olla a presión o calor seco con estufas (</a:t>
            </a:r>
            <a:r>
              <a:rPr lang="en-US" b="1" i="1" dirty="0">
                <a:solidFill>
                  <a:srgbClr val="FF0000"/>
                </a:solidFill>
                <a:latin typeface="Calibri" panose="020F0502020204030204" pitchFamily="34" charset="0"/>
                <a:cs typeface="Calibri" panose="020F0502020204030204" pitchFamily="34" charset="0"/>
              </a:rPr>
              <a:t>±170ºC, </a:t>
            </a:r>
            <a:r>
              <a:rPr lang="en-US" b="1" i="1" dirty="0" err="1">
                <a:solidFill>
                  <a:srgbClr val="FF0000"/>
                </a:solidFill>
                <a:latin typeface="Calibri" panose="020F0502020204030204" pitchFamily="34" charset="0"/>
                <a:cs typeface="Calibri" panose="020F0502020204030204" pitchFamily="34" charset="0"/>
              </a:rPr>
              <a:t>durante</a:t>
            </a:r>
            <a:r>
              <a:rPr lang="en-US" b="1" i="1" dirty="0">
                <a:solidFill>
                  <a:srgbClr val="FF0000"/>
                </a:solidFill>
                <a:latin typeface="Calibri" panose="020F0502020204030204" pitchFamily="34" charset="0"/>
                <a:cs typeface="Calibri" panose="020F0502020204030204" pitchFamily="34" charset="0"/>
              </a:rPr>
              <a:t> ± 2h.)</a:t>
            </a:r>
            <a:r>
              <a:rPr lang="es-ES_tradnl" dirty="0">
                <a:latin typeface="Calibri" panose="020F0502020204030204" pitchFamily="34" charset="0"/>
                <a:cs typeface="Calibri" panose="020F0502020204030204" pitchFamily="34" charset="0"/>
              </a:rPr>
              <a:t> </a:t>
            </a:r>
            <a:r>
              <a:rPr lang="es-ES_tradnl" b="1" i="1" dirty="0">
                <a:solidFill>
                  <a:srgbClr val="FF0000"/>
                </a:solidFill>
                <a:latin typeface="Calibri" panose="020F0502020204030204" pitchFamily="34" charset="0"/>
                <a:cs typeface="Calibri" panose="020F0502020204030204" pitchFamily="34" charset="0"/>
              </a:rPr>
              <a:t>, </a:t>
            </a:r>
            <a:r>
              <a:rPr lang="es-ES_tradnl" b="1" i="1" dirty="0" smtClean="0">
                <a:solidFill>
                  <a:srgbClr val="FF0000"/>
                </a:solidFill>
                <a:latin typeface="Calibri" panose="020F0502020204030204" pitchFamily="34" charset="0"/>
                <a:cs typeface="Calibri" panose="020F0502020204030204" pitchFamily="34" charset="0"/>
              </a:rPr>
              <a:t>radiaciones. El calor desnaturaliza o destruye las proteínas, las </a:t>
            </a:r>
            <a:r>
              <a:rPr lang="es-ES_tradnl" b="1" i="1" dirty="0" err="1" smtClean="0">
                <a:solidFill>
                  <a:srgbClr val="FF0000"/>
                </a:solidFill>
                <a:latin typeface="Calibri" panose="020F0502020204030204" pitchFamily="34" charset="0"/>
                <a:cs typeface="Calibri" panose="020F0502020204030204" pitchFamily="34" charset="0"/>
              </a:rPr>
              <a:t>radiaciaciones</a:t>
            </a:r>
            <a:r>
              <a:rPr lang="es-ES_tradnl" b="1" i="1" dirty="0" smtClean="0">
                <a:solidFill>
                  <a:srgbClr val="FF0000"/>
                </a:solidFill>
                <a:latin typeface="Calibri" panose="020F0502020204030204" pitchFamily="34" charset="0"/>
                <a:cs typeface="Calibri" panose="020F0502020204030204" pitchFamily="34" charset="0"/>
              </a:rPr>
              <a:t> </a:t>
            </a:r>
            <a:r>
              <a:rPr lang="es-ES_tradnl" b="1" i="1" dirty="0" err="1" smtClean="0">
                <a:solidFill>
                  <a:srgbClr val="FF0000"/>
                </a:solidFill>
                <a:latin typeface="Calibri" panose="020F0502020204030204" pitchFamily="34" charset="0"/>
                <a:cs typeface="Calibri" panose="020F0502020204030204" pitchFamily="34" charset="0"/>
              </a:rPr>
              <a:t>altaran</a:t>
            </a:r>
            <a:r>
              <a:rPr lang="es-ES_tradnl" b="1" i="1" dirty="0" smtClean="0">
                <a:solidFill>
                  <a:srgbClr val="FF0000"/>
                </a:solidFill>
                <a:latin typeface="Calibri" panose="020F0502020204030204" pitchFamily="34" charset="0"/>
                <a:cs typeface="Calibri" panose="020F0502020204030204" pitchFamily="34" charset="0"/>
              </a:rPr>
              <a:t> drásticamente el ADN. </a:t>
            </a:r>
            <a:endParaRPr lang="es-ES_tradnl" b="1" i="1" dirty="0">
              <a:solidFill>
                <a:srgbClr val="FF0000"/>
              </a:solidFill>
              <a:latin typeface="Calibri" panose="020F0502020204030204" pitchFamily="34" charset="0"/>
              <a:cs typeface="Calibri" panose="020F0502020204030204" pitchFamily="34" charset="0"/>
            </a:endParaRPr>
          </a:p>
          <a:p>
            <a:pPr marL="742950" lvl="1" indent="-285750">
              <a:buFontTx/>
              <a:buChar char="•"/>
            </a:pPr>
            <a:r>
              <a:rPr lang="es-ES_tradnl" b="1" i="1" dirty="0">
                <a:solidFill>
                  <a:srgbClr val="7030A0"/>
                </a:solidFill>
                <a:latin typeface="Calibri" panose="020F0502020204030204" pitchFamily="34" charset="0"/>
                <a:cs typeface="Calibri" panose="020F0502020204030204" pitchFamily="34" charset="0"/>
              </a:rPr>
              <a:t>Químicos:</a:t>
            </a:r>
            <a:r>
              <a:rPr lang="es-ES_tradnl" b="1" i="1" dirty="0">
                <a:solidFill>
                  <a:srgbClr val="FF0000"/>
                </a:solidFill>
                <a:latin typeface="Calibri" panose="020F0502020204030204" pitchFamily="34" charset="0"/>
                <a:cs typeface="Calibri" panose="020F0502020204030204" pitchFamily="34" charset="0"/>
              </a:rPr>
              <a:t> </a:t>
            </a:r>
            <a:r>
              <a:rPr lang="es-ES_tradnl" b="1" i="1" dirty="0">
                <a:solidFill>
                  <a:srgbClr val="7030A0"/>
                </a:solidFill>
                <a:latin typeface="Calibri" panose="020F0502020204030204" pitchFamily="34" charset="0"/>
                <a:cs typeface="Calibri" panose="020F0502020204030204" pitchFamily="34" charset="0"/>
              </a:rPr>
              <a:t>óxido de etileno (C</a:t>
            </a:r>
            <a:r>
              <a:rPr lang="es-ES_tradnl" b="1" i="1" baseline="-25000" dirty="0">
                <a:solidFill>
                  <a:srgbClr val="7030A0"/>
                </a:solidFill>
                <a:latin typeface="Calibri" panose="020F0502020204030204" pitchFamily="34" charset="0"/>
                <a:cs typeface="Calibri" panose="020F0502020204030204" pitchFamily="34" charset="0"/>
              </a:rPr>
              <a:t>2</a:t>
            </a:r>
            <a:r>
              <a:rPr lang="es-ES_tradnl" b="1" i="1" dirty="0">
                <a:solidFill>
                  <a:srgbClr val="7030A0"/>
                </a:solidFill>
                <a:latin typeface="Calibri" panose="020F0502020204030204" pitchFamily="34" charset="0"/>
                <a:cs typeface="Calibri" panose="020F0502020204030204" pitchFamily="34" charset="0"/>
              </a:rPr>
              <a:t>H</a:t>
            </a:r>
            <a:r>
              <a:rPr lang="es-ES_tradnl" b="1" i="1" baseline="-25000" dirty="0">
                <a:solidFill>
                  <a:srgbClr val="7030A0"/>
                </a:solidFill>
                <a:latin typeface="Calibri" panose="020F0502020204030204" pitchFamily="34" charset="0"/>
                <a:cs typeface="Calibri" panose="020F0502020204030204" pitchFamily="34" charset="0"/>
              </a:rPr>
              <a:t>4</a:t>
            </a:r>
            <a:r>
              <a:rPr lang="es-ES_tradnl" b="1" i="1" dirty="0">
                <a:solidFill>
                  <a:srgbClr val="7030A0"/>
                </a:solidFill>
                <a:latin typeface="Calibri" panose="020F0502020204030204" pitchFamily="34" charset="0"/>
                <a:cs typeface="Calibri" panose="020F0502020204030204" pitchFamily="34" charset="0"/>
              </a:rPr>
              <a:t>O), </a:t>
            </a:r>
            <a:r>
              <a:rPr lang="es-ES_tradnl" b="1" i="1" dirty="0">
                <a:solidFill>
                  <a:srgbClr val="FF0000"/>
                </a:solidFill>
                <a:latin typeface="Calibri" panose="020F0502020204030204" pitchFamily="34" charset="0"/>
                <a:cs typeface="Calibri" panose="020F0502020204030204" pitchFamily="34" charset="0"/>
              </a:rPr>
              <a:t>agua oxigenada, ozono etc. sustancias letales para los</a:t>
            </a:r>
            <a:r>
              <a:rPr lang="es-ES_tradnl" b="1" dirty="0">
                <a:solidFill>
                  <a:srgbClr val="FF0000"/>
                </a:solidFill>
                <a:latin typeface="Calibri" panose="020F0502020204030204" pitchFamily="34" charset="0"/>
                <a:cs typeface="Calibri" panose="020F0502020204030204" pitchFamily="34" charset="0"/>
              </a:rPr>
              <a:t> microorganismos, por el hecho de ser potentes oxidantes.</a:t>
            </a:r>
          </a:p>
        </p:txBody>
      </p:sp>
      <p:sp>
        <p:nvSpPr>
          <p:cNvPr id="3" name="2 CuadroTexto"/>
          <p:cNvSpPr txBox="1">
            <a:spLocks noChangeArrowheads="1"/>
          </p:cNvSpPr>
          <p:nvPr/>
        </p:nvSpPr>
        <p:spPr bwMode="auto">
          <a:xfrm>
            <a:off x="298400" y="2200060"/>
            <a:ext cx="8820472" cy="3970318"/>
          </a:xfrm>
          <a:prstGeom prst="rect">
            <a:avLst/>
          </a:prstGeom>
          <a:noFill/>
          <a:ln w="9525">
            <a:noFill/>
            <a:miter lim="800000"/>
            <a:headEnd/>
            <a:tailEnd/>
          </a:ln>
        </p:spPr>
        <p:txBody>
          <a:bodyPr wrap="square">
            <a:spAutoFit/>
          </a:bodyPr>
          <a:lstStyle/>
          <a:p>
            <a:r>
              <a:rPr lang="es-ES_tradnl" dirty="0">
                <a:latin typeface="Calibri" panose="020F0502020204030204" pitchFamily="34" charset="0"/>
                <a:cs typeface="Calibri" panose="020F0502020204030204" pitchFamily="34" charset="0"/>
              </a:rPr>
              <a:t>La bacteria </a:t>
            </a:r>
            <a:r>
              <a:rPr lang="es-ES_tradnl" dirty="0" err="1">
                <a:latin typeface="Calibri" panose="020F0502020204030204" pitchFamily="34" charset="0"/>
                <a:cs typeface="Calibri" panose="020F0502020204030204" pitchFamily="34" charset="0"/>
              </a:rPr>
              <a:t>Escherichia</a:t>
            </a:r>
            <a:r>
              <a:rPr lang="es-ES_tradnl" dirty="0">
                <a:latin typeface="Calibri" panose="020F0502020204030204" pitchFamily="34" charset="0"/>
                <a:cs typeface="Calibri" panose="020F0502020204030204" pitchFamily="34" charset="0"/>
              </a:rPr>
              <a:t> </a:t>
            </a:r>
            <a:r>
              <a:rPr lang="es-ES_tradnl" dirty="0" err="1">
                <a:latin typeface="Calibri" panose="020F0502020204030204" pitchFamily="34" charset="0"/>
                <a:cs typeface="Calibri" panose="020F0502020204030204" pitchFamily="34" charset="0"/>
              </a:rPr>
              <a:t>coli</a:t>
            </a:r>
            <a:r>
              <a:rPr lang="es-ES_tradnl" dirty="0">
                <a:latin typeface="Calibri" panose="020F0502020204030204" pitchFamily="34" charset="0"/>
                <a:cs typeface="Calibri" panose="020F0502020204030204" pitchFamily="34" charset="0"/>
              </a:rPr>
              <a:t> es un huésped en el intestino humano, por lo general es fácilmente cultivable en el laboratorio, ya que sus necesidades nutricionales no son excesivas. ¿Cómo cultivarías en el laboratorio esta bacteria? ¿qué tipos de nutrientes básicos le suministrarías? Razona la respuesta.</a:t>
            </a:r>
          </a:p>
          <a:p>
            <a:r>
              <a:rPr lang="es-ES_tradnl" b="1" i="1" dirty="0">
                <a:solidFill>
                  <a:srgbClr val="7030A0"/>
                </a:solidFill>
                <a:latin typeface="Calibri" panose="020F0502020204030204" pitchFamily="34" charset="0"/>
                <a:cs typeface="Calibri" panose="020F0502020204030204" pitchFamily="34" charset="0"/>
              </a:rPr>
              <a:t>1º Técnicas asépticas</a:t>
            </a:r>
            <a:r>
              <a:rPr lang="es-ES_tradnl" b="1" i="1" dirty="0">
                <a:solidFill>
                  <a:srgbClr val="FF0000"/>
                </a:solidFill>
                <a:latin typeface="Calibri" panose="020F0502020204030204" pitchFamily="34" charset="0"/>
                <a:cs typeface="Calibri" panose="020F0502020204030204" pitchFamily="34" charset="0"/>
              </a:rPr>
              <a:t> + medio estéril </a:t>
            </a:r>
            <a:r>
              <a:rPr lang="es-ES_tradnl" b="1" i="1" dirty="0">
                <a:solidFill>
                  <a:srgbClr val="FF0000"/>
                </a:solidFill>
                <a:latin typeface="Calibri" panose="020F0502020204030204" pitchFamily="34" charset="0"/>
                <a:cs typeface="Calibri" panose="020F0502020204030204" pitchFamily="34" charset="0"/>
                <a:sym typeface="Symbol" pitchFamily="18" charset="2"/>
              </a:rPr>
              <a:t></a:t>
            </a:r>
            <a:r>
              <a:rPr lang="es-ES_tradnl" b="1" i="1" dirty="0">
                <a:solidFill>
                  <a:srgbClr val="FF0000"/>
                </a:solidFill>
                <a:latin typeface="Calibri" panose="020F0502020204030204" pitchFamily="34" charset="0"/>
                <a:cs typeface="Calibri" panose="020F0502020204030204" pitchFamily="34" charset="0"/>
              </a:rPr>
              <a:t> métodos de esterilización de recipientes, medio e instrumental </a:t>
            </a:r>
            <a:endParaRPr lang="es-ES_tradnl" dirty="0">
              <a:solidFill>
                <a:srgbClr val="FF0000"/>
              </a:solidFill>
              <a:latin typeface="Calibri" panose="020F0502020204030204" pitchFamily="34" charset="0"/>
              <a:cs typeface="Calibri" panose="020F0502020204030204" pitchFamily="34" charset="0"/>
            </a:endParaRPr>
          </a:p>
          <a:p>
            <a:r>
              <a:rPr lang="pt-BR" b="1" i="1" dirty="0">
                <a:solidFill>
                  <a:srgbClr val="7030A0"/>
                </a:solidFill>
                <a:latin typeface="Calibri" panose="020F0502020204030204" pitchFamily="34" charset="0"/>
                <a:cs typeface="Calibri" panose="020F0502020204030204" pitchFamily="34" charset="0"/>
              </a:rPr>
              <a:t>2º Cultivo</a:t>
            </a:r>
            <a:r>
              <a:rPr lang="pt-BR" b="1" i="1" dirty="0">
                <a:solidFill>
                  <a:srgbClr val="FF0000"/>
                </a:solidFill>
                <a:latin typeface="Calibri" panose="020F0502020204030204" pitchFamily="34" charset="0"/>
                <a:cs typeface="Calibri" panose="020F0502020204030204" pitchFamily="34" charset="0"/>
              </a:rPr>
              <a:t>: </a:t>
            </a:r>
          </a:p>
          <a:p>
            <a:r>
              <a:rPr lang="pt-BR" b="1" i="1" dirty="0">
                <a:solidFill>
                  <a:srgbClr val="FF0000"/>
                </a:solidFill>
                <a:latin typeface="Calibri" panose="020F0502020204030204" pitchFamily="34" charset="0"/>
                <a:cs typeface="Calibri" panose="020F0502020204030204" pitchFamily="34" charset="0"/>
              </a:rPr>
              <a:t>Líquido: Agua + </a:t>
            </a:r>
            <a:r>
              <a:rPr lang="pt-BR" b="1" i="1" dirty="0" err="1">
                <a:solidFill>
                  <a:srgbClr val="FF0000"/>
                </a:solidFill>
                <a:latin typeface="Calibri" panose="020F0502020204030204" pitchFamily="34" charset="0"/>
                <a:cs typeface="Calibri" panose="020F0502020204030204" pitchFamily="34" charset="0"/>
              </a:rPr>
              <a:t>glucosa</a:t>
            </a:r>
            <a:r>
              <a:rPr lang="pt-BR" b="1" i="1" dirty="0">
                <a:solidFill>
                  <a:srgbClr val="FF0000"/>
                </a:solidFill>
                <a:latin typeface="Calibri" panose="020F0502020204030204" pitchFamily="34" charset="0"/>
                <a:cs typeface="Calibri" panose="020F0502020204030204" pitchFamily="34" charset="0"/>
              </a:rPr>
              <a:t> o </a:t>
            </a:r>
            <a:r>
              <a:rPr lang="pt-BR" b="1" i="1" dirty="0" err="1">
                <a:solidFill>
                  <a:srgbClr val="FF0000"/>
                </a:solidFill>
                <a:latin typeface="Calibri" panose="020F0502020204030204" pitchFamily="34" charset="0"/>
                <a:cs typeface="Calibri" panose="020F0502020204030204" pitchFamily="34" charset="0"/>
              </a:rPr>
              <a:t>lactosa</a:t>
            </a:r>
            <a:r>
              <a:rPr lang="pt-BR" b="1" i="1" dirty="0">
                <a:solidFill>
                  <a:srgbClr val="FF0000"/>
                </a:solidFill>
                <a:latin typeface="Calibri" panose="020F0502020204030204" pitchFamily="34" charset="0"/>
                <a:cs typeface="Calibri" panose="020F0502020204030204" pitchFamily="34" charset="0"/>
              </a:rPr>
              <a:t>. </a:t>
            </a:r>
            <a:r>
              <a:rPr lang="es-ES_tradnl" b="1" i="1" dirty="0">
                <a:solidFill>
                  <a:srgbClr val="FF0000"/>
                </a:solidFill>
                <a:latin typeface="Calibri" panose="020F0502020204030204" pitchFamily="34" charset="0"/>
                <a:cs typeface="Calibri" panose="020F0502020204030204" pitchFamily="34" charset="0"/>
              </a:rPr>
              <a:t>Y como mínimo una fuente de nitrógeno, azufre, fósforo y sales inorgánicas (ej. peptona + caldo de vaca), así como condiciones de Tª, presión de oxígeno (baja) y pH adecuados (ácido). </a:t>
            </a:r>
          </a:p>
          <a:p>
            <a:r>
              <a:rPr lang="es-ES_tradnl" b="1" i="1" dirty="0">
                <a:solidFill>
                  <a:srgbClr val="FF0000"/>
                </a:solidFill>
                <a:latin typeface="Calibri" panose="020F0502020204030204" pitchFamily="34" charset="0"/>
                <a:cs typeface="Calibri" panose="020F0502020204030204" pitchFamily="34" charset="0"/>
              </a:rPr>
              <a:t>Sólido: + agar-agar </a:t>
            </a:r>
            <a:r>
              <a:rPr lang="es-ES_tradnl" b="1" i="1" dirty="0" smtClean="0">
                <a:solidFill>
                  <a:srgbClr val="FF0000"/>
                </a:solidFill>
                <a:latin typeface="Calibri" panose="020F0502020204030204" pitchFamily="34" charset="0"/>
                <a:cs typeface="Calibri" panose="020F0502020204030204" pitchFamily="34" charset="0"/>
              </a:rPr>
              <a:t>(mucílago </a:t>
            </a:r>
            <a:r>
              <a:rPr lang="es-ES_tradnl" b="1" i="1" dirty="0" err="1" smtClean="0">
                <a:solidFill>
                  <a:srgbClr val="FF0000"/>
                </a:solidFill>
                <a:latin typeface="Calibri" panose="020F0502020204030204" pitchFamily="34" charset="0"/>
                <a:cs typeface="Calibri" panose="020F0502020204030204" pitchFamily="34" charset="0"/>
              </a:rPr>
              <a:t>solidificante</a:t>
            </a:r>
            <a:r>
              <a:rPr lang="es-ES_tradnl" b="1" i="1" dirty="0">
                <a:solidFill>
                  <a:srgbClr val="FF0000"/>
                </a:solidFill>
                <a:latin typeface="Calibri" panose="020F0502020204030204" pitchFamily="34" charset="0"/>
                <a:cs typeface="Calibri" panose="020F0502020204030204" pitchFamily="34" charset="0"/>
              </a:rPr>
              <a:t>) en Placa Petri. </a:t>
            </a:r>
          </a:p>
          <a:p>
            <a:r>
              <a:rPr lang="es-ES_tradnl" b="1" i="1" dirty="0">
                <a:solidFill>
                  <a:srgbClr val="7030A0"/>
                </a:solidFill>
                <a:latin typeface="Calibri" panose="020F0502020204030204" pitchFamily="34" charset="0"/>
                <a:cs typeface="Calibri" panose="020F0502020204030204" pitchFamily="34" charset="0"/>
              </a:rPr>
              <a:t>3º Aislamiento</a:t>
            </a:r>
            <a:r>
              <a:rPr lang="es-ES_tradnl" b="1" i="1" dirty="0">
                <a:solidFill>
                  <a:srgbClr val="FF0000"/>
                </a:solidFill>
                <a:latin typeface="Calibri" panose="020F0502020204030204" pitchFamily="34" charset="0"/>
                <a:cs typeface="Calibri" panose="020F0502020204030204" pitchFamily="34" charset="0"/>
              </a:rPr>
              <a:t>: Para aislarla e identificarla: medio específico con lactosa a 45ºC y pruebas bioquímicas específicas como la del </a:t>
            </a:r>
            <a:r>
              <a:rPr lang="es-ES_tradnl" b="1" i="1" dirty="0" err="1">
                <a:solidFill>
                  <a:srgbClr val="FF0000"/>
                </a:solidFill>
                <a:latin typeface="Calibri" panose="020F0502020204030204" pitchFamily="34" charset="0"/>
                <a:cs typeface="Calibri" panose="020F0502020204030204" pitchFamily="34" charset="0"/>
              </a:rPr>
              <a:t>Indol</a:t>
            </a:r>
            <a:r>
              <a:rPr lang="es-ES_tradnl" b="1" i="1" dirty="0">
                <a:solidFill>
                  <a:srgbClr val="FF0000"/>
                </a:solidFill>
                <a:latin typeface="Calibri" panose="020F0502020204030204" pitchFamily="34" charset="0"/>
                <a:cs typeface="Calibri" panose="020F0502020204030204" pitchFamily="34" charset="0"/>
              </a:rPr>
              <a:t> y reconocimiento de las colonias por su forma y color</a:t>
            </a:r>
            <a:r>
              <a:rPr lang="es-ES_tradnl" b="1" i="1" dirty="0" smtClean="0">
                <a:solidFill>
                  <a:srgbClr val="FF0000"/>
                </a:solidFill>
                <a:latin typeface="Calibri" panose="020F0502020204030204" pitchFamily="34" charset="0"/>
                <a:cs typeface="Calibri" panose="020F0502020204030204" pitchFamily="34" charset="0"/>
              </a:rPr>
              <a:t>.</a:t>
            </a:r>
            <a:endParaRPr lang="es-ES_tradnl" dirty="0">
              <a:solidFill>
                <a:srgbClr val="FF0000"/>
              </a:solidFill>
              <a:latin typeface="Calibri" panose="020F0502020204030204" pitchFamily="34" charset="0"/>
              <a:cs typeface="Calibri" panose="020F0502020204030204" pitchFamily="34" charset="0"/>
            </a:endParaRPr>
          </a:p>
        </p:txBody>
      </p:sp>
      <p:sp>
        <p:nvSpPr>
          <p:cNvPr id="4" name="Rectángulo 3"/>
          <p:cNvSpPr/>
          <p:nvPr/>
        </p:nvSpPr>
        <p:spPr>
          <a:xfrm>
            <a:off x="323528" y="6093296"/>
            <a:ext cx="8820472"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ES_tradnl" b="1" i="1" dirty="0">
                <a:solidFill>
                  <a:srgbClr val="7030A0"/>
                </a:solidFill>
                <a:latin typeface="Calibri" panose="020F0502020204030204" pitchFamily="34" charset="0"/>
                <a:cs typeface="Calibri" panose="020F0502020204030204" pitchFamily="34" charset="0"/>
              </a:rPr>
              <a:t>Nota:</a:t>
            </a:r>
            <a:r>
              <a:rPr lang="es-ES_tradnl" b="1" i="1" dirty="0">
                <a:solidFill>
                  <a:srgbClr val="FF0000"/>
                </a:solidFill>
                <a:latin typeface="Calibri" panose="020F0502020204030204" pitchFamily="34" charset="0"/>
                <a:cs typeface="Calibri" panose="020F0502020204030204" pitchFamily="34" charset="0"/>
              </a:rPr>
              <a:t> </a:t>
            </a:r>
            <a:r>
              <a:rPr lang="es-ES_tradnl" b="1" i="1" dirty="0">
                <a:latin typeface="Calibri" panose="020F0502020204030204" pitchFamily="34" charset="0"/>
                <a:cs typeface="Calibri" panose="020F0502020204030204" pitchFamily="34" charset="0"/>
              </a:rPr>
              <a:t>La mayoría del resto de los </a:t>
            </a:r>
            <a:r>
              <a:rPr lang="es-ES_tradnl" b="1" i="1" dirty="0" err="1">
                <a:latin typeface="Calibri" panose="020F0502020204030204" pitchFamily="34" charset="0"/>
                <a:cs typeface="Calibri" panose="020F0502020204030204" pitchFamily="34" charset="0"/>
              </a:rPr>
              <a:t>coliformes</a:t>
            </a:r>
            <a:r>
              <a:rPr lang="es-ES_tradnl" b="1" i="1" dirty="0">
                <a:latin typeface="Calibri" panose="020F0502020204030204" pitchFamily="34" charset="0"/>
                <a:cs typeface="Calibri" panose="020F0502020204030204" pitchFamily="34" charset="0"/>
              </a:rPr>
              <a:t> (</a:t>
            </a:r>
            <a:r>
              <a:rPr lang="es-ES_tradnl" b="1" i="1" dirty="0" err="1">
                <a:latin typeface="Calibri" panose="020F0502020204030204" pitchFamily="34" charset="0"/>
                <a:cs typeface="Calibri" panose="020F0502020204030204" pitchFamily="34" charset="0"/>
              </a:rPr>
              <a:t>Enterobacter</a:t>
            </a:r>
            <a:r>
              <a:rPr lang="es-ES_tradnl" b="1" i="1" dirty="0">
                <a:latin typeface="Calibri" panose="020F0502020204030204" pitchFamily="34" charset="0"/>
                <a:cs typeface="Calibri" panose="020F0502020204030204" pitchFamily="34" charset="0"/>
              </a:rPr>
              <a:t>, </a:t>
            </a:r>
            <a:r>
              <a:rPr lang="es-ES_tradnl" b="1" i="1" dirty="0" err="1">
                <a:latin typeface="Calibri" panose="020F0502020204030204" pitchFamily="34" charset="0"/>
                <a:cs typeface="Calibri" panose="020F0502020204030204" pitchFamily="34" charset="0"/>
              </a:rPr>
              <a:t>Klebsiella</a:t>
            </a:r>
            <a:r>
              <a:rPr lang="es-ES_tradnl" b="1" i="1" dirty="0">
                <a:latin typeface="Calibri" panose="020F0502020204030204" pitchFamily="34" charset="0"/>
                <a:cs typeface="Calibri" panose="020F0502020204030204" pitchFamily="34" charset="0"/>
              </a:rPr>
              <a:t>,…)  no se desarrollan a estas </a:t>
            </a:r>
            <a:r>
              <a:rPr lang="es-ES_tradnl" b="1" i="1" dirty="0" err="1">
                <a:latin typeface="Calibri" panose="020F0502020204030204" pitchFamily="34" charset="0"/>
                <a:cs typeface="Calibri" panose="020F0502020204030204" pitchFamily="34" charset="0"/>
              </a:rPr>
              <a:t>Tª</a:t>
            </a:r>
            <a:r>
              <a:rPr lang="es-ES_tradnl" b="1" i="1" dirty="0">
                <a:latin typeface="Calibri" panose="020F0502020204030204" pitchFamily="34" charset="0"/>
                <a:cs typeface="Calibri" panose="020F0502020204030204" pitchFamily="34" charset="0"/>
              </a:rPr>
              <a:t> y sí lo hacen como </a:t>
            </a:r>
            <a:r>
              <a:rPr lang="es-ES_tradnl" b="1" i="1" dirty="0" err="1">
                <a:latin typeface="Calibri" panose="020F0502020204030204" pitchFamily="34" charset="0"/>
                <a:cs typeface="Calibri" panose="020F0502020204030204" pitchFamily="34" charset="0"/>
              </a:rPr>
              <a:t>mesofilos</a:t>
            </a:r>
            <a:r>
              <a:rPr lang="es-ES_tradnl" b="1" i="1" dirty="0">
                <a:latin typeface="Calibri" panose="020F0502020204030204" pitchFamily="34" charset="0"/>
                <a:cs typeface="Calibri" panose="020F0502020204030204" pitchFamily="34" charset="0"/>
              </a:rPr>
              <a:t> a 37º C y en caldo </a:t>
            </a:r>
            <a:r>
              <a:rPr lang="es-ES_tradnl" b="1" i="1" dirty="0" err="1" smtClean="0">
                <a:latin typeface="Calibri" panose="020F0502020204030204" pitchFamily="34" charset="0"/>
                <a:cs typeface="Calibri" panose="020F0502020204030204" pitchFamily="34" charset="0"/>
              </a:rPr>
              <a:t>lactosado</a:t>
            </a:r>
            <a:r>
              <a:rPr lang="es-ES_tradnl" b="1" i="1" dirty="0" smtClean="0">
                <a:latin typeface="Calibri" panose="020F0502020204030204" pitchFamily="34" charset="0"/>
                <a:cs typeface="Calibri" panose="020F0502020204030204" pitchFamily="34" charset="0"/>
              </a:rPr>
              <a:t>, </a:t>
            </a:r>
            <a:r>
              <a:rPr lang="es-ES_tradnl" b="1" i="1" dirty="0">
                <a:latin typeface="Calibri" panose="020F0502020204030204" pitchFamily="34" charset="0"/>
                <a:cs typeface="Calibri" panose="020F0502020204030204" pitchFamily="34" charset="0"/>
              </a:rPr>
              <a:t>al igual que E. </a:t>
            </a:r>
            <a:r>
              <a:rPr lang="es-ES_tradnl" b="1" i="1" dirty="0" err="1">
                <a:latin typeface="Calibri" panose="020F0502020204030204" pitchFamily="34" charset="0"/>
                <a:cs typeface="Calibri" panose="020F0502020204030204" pitchFamily="34" charset="0"/>
              </a:rPr>
              <a:t>coli</a:t>
            </a:r>
            <a:r>
              <a:rPr lang="es-ES_tradnl" b="1" i="1" dirty="0">
                <a:latin typeface="Calibri" panose="020F0502020204030204" pitchFamily="34" charset="0"/>
                <a:cs typeface="Calibri" panose="020F0502020204030204" pitchFamily="34" charset="0"/>
              </a:rPr>
              <a:t>. </a:t>
            </a:r>
            <a:endParaRPr lang="es-ES_tradnl" dirty="0">
              <a:latin typeface="Calibri" panose="020F0502020204030204" pitchFamily="34" charset="0"/>
              <a:cs typeface="Calibri" panose="020F0502020204030204" pitchFamily="34" charset="0"/>
            </a:endParaRPr>
          </a:p>
        </p:txBody>
      </p:sp>
      <p:pic>
        <p:nvPicPr>
          <p:cNvPr id="5" name="Picture 3"/>
          <p:cNvPicPr>
            <a:picLocks noChangeAspect="1" noChangeArrowheads="1"/>
          </p:cNvPicPr>
          <p:nvPr/>
        </p:nvPicPr>
        <p:blipFill>
          <a:blip r:embed="rId3" cstate="print"/>
          <a:srcRect/>
          <a:stretch>
            <a:fillRect/>
          </a:stretch>
        </p:blipFill>
        <p:spPr bwMode="auto">
          <a:xfrm>
            <a:off x="179512" y="1340673"/>
            <a:ext cx="575865" cy="484939"/>
          </a:xfrm>
          <a:prstGeom prst="rect">
            <a:avLst/>
          </a:prstGeom>
          <a:noFill/>
          <a:ln w="9525">
            <a:noFill/>
            <a:miter lim="800000"/>
            <a:headEnd/>
            <a:tailEnd/>
          </a:ln>
        </p:spPr>
      </p:pic>
    </p:spTree>
    <p:extLst>
      <p:ext uri="{BB962C8B-B14F-4D97-AF65-F5344CB8AC3E}">
        <p14:creationId xmlns:p14="http://schemas.microsoft.com/office/powerpoint/2010/main" val="109662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ox(i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box(in)">
                                      <p:cBhvr>
                                        <p:cTn id="12" dur="500"/>
                                        <p:tgtEl>
                                          <p:spTgt spid="2">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box(in)">
                                      <p:cBhvr>
                                        <p:cTn id="19" dur="500"/>
                                        <p:tgtEl>
                                          <p:spTgt spid="3">
                                            <p:txEl>
                                              <p:pRg st="1" end="1"/>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ox(in)">
                                      <p:cBhvr>
                                        <p:cTn id="22" dur="500"/>
                                        <p:tgtEl>
                                          <p:spTgt spid="3">
                                            <p:txEl>
                                              <p:pRg st="2" end="2"/>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ox(in)">
                                      <p:cBhvr>
                                        <p:cTn id="25" dur="500"/>
                                        <p:tgtEl>
                                          <p:spTgt spid="3">
                                            <p:txEl>
                                              <p:pRg st="3" end="3"/>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ox(in)">
                                      <p:cBhvr>
                                        <p:cTn id="28" dur="500"/>
                                        <p:tgtEl>
                                          <p:spTgt spid="3">
                                            <p:txEl>
                                              <p:pRg st="4" end="4"/>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ox(in)">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Título"/>
          <p:cNvSpPr>
            <a:spLocks noGrp="1"/>
          </p:cNvSpPr>
          <p:nvPr>
            <p:ph type="title"/>
          </p:nvPr>
        </p:nvSpPr>
        <p:spPr>
          <a:xfrm>
            <a:off x="612775" y="228600"/>
            <a:ext cx="8153400" cy="990600"/>
          </a:xfrm>
        </p:spPr>
        <p:txBody>
          <a:bodyPr/>
          <a:lstStyle/>
          <a:p>
            <a:pPr algn="ctr"/>
            <a:r>
              <a:rPr lang="es-ES" dirty="0"/>
              <a:t>BIOTECNOLOGÍA</a:t>
            </a:r>
          </a:p>
        </p:txBody>
      </p:sp>
      <p:sp>
        <p:nvSpPr>
          <p:cNvPr id="60419" name="2 Marcador de contenido"/>
          <p:cNvSpPr>
            <a:spLocks noGrp="1"/>
          </p:cNvSpPr>
          <p:nvPr>
            <p:ph sz="quarter" idx="1"/>
          </p:nvPr>
        </p:nvSpPr>
        <p:spPr>
          <a:xfrm>
            <a:off x="642938" y="1357313"/>
            <a:ext cx="8153400" cy="5257800"/>
          </a:xfrm>
        </p:spPr>
        <p:txBody>
          <a:bodyPr/>
          <a:lstStyle/>
          <a:p>
            <a:r>
              <a:rPr lang="es-ES_tradnl" sz="3200" b="1" dirty="0"/>
              <a:t>Concepto</a:t>
            </a:r>
            <a:endParaRPr lang="es-ES" sz="2000" b="1" dirty="0"/>
          </a:p>
          <a:p>
            <a:r>
              <a:rPr lang="es-ES_tradnl" sz="3200" b="1" dirty="0"/>
              <a:t>MICROBIOLOGÍA INDUSTRIAL</a:t>
            </a:r>
            <a:endParaRPr lang="es-ES" sz="2000" b="1" dirty="0"/>
          </a:p>
          <a:p>
            <a:pPr lvl="1"/>
            <a:r>
              <a:rPr lang="es-ES" sz="2800" b="1" dirty="0"/>
              <a:t>Concepto: Explotación humana del metabolismo microbiano</a:t>
            </a:r>
          </a:p>
          <a:p>
            <a:pPr lvl="1"/>
            <a:r>
              <a:rPr lang="es-ES" sz="2800" b="1" dirty="0"/>
              <a:t>Métodos</a:t>
            </a:r>
            <a:r>
              <a:rPr lang="es-ES" sz="2800" dirty="0"/>
              <a:t>: </a:t>
            </a:r>
            <a:endParaRPr lang="es-ES" sz="1800" dirty="0"/>
          </a:p>
          <a:p>
            <a:pPr lvl="2"/>
            <a:r>
              <a:rPr lang="es-ES" sz="2400" dirty="0"/>
              <a:t>Optimización del microorganismo: mutación y selección </a:t>
            </a:r>
            <a:r>
              <a:rPr lang="es-ES" sz="1600" dirty="0">
                <a:sym typeface="Symbol" pitchFamily="18" charset="2"/>
              </a:rPr>
              <a:t></a:t>
            </a:r>
            <a:r>
              <a:rPr lang="es-ES" sz="1600" dirty="0"/>
              <a:t> </a:t>
            </a:r>
            <a:r>
              <a:rPr lang="es-ES" sz="2400" dirty="0"/>
              <a:t>cepas muy productoras	</a:t>
            </a:r>
            <a:endParaRPr lang="es-ES" sz="1600" dirty="0"/>
          </a:p>
          <a:p>
            <a:pPr lvl="2"/>
            <a:r>
              <a:rPr lang="es-ES" sz="2400" dirty="0"/>
              <a:t>Optimización de las condiciones F-Q </a:t>
            </a:r>
            <a:r>
              <a:rPr lang="es-ES" sz="2400" dirty="0">
                <a:sym typeface="Symbol" pitchFamily="18" charset="2"/>
              </a:rPr>
              <a:t></a:t>
            </a:r>
            <a:r>
              <a:rPr lang="es-ES" sz="2400" dirty="0"/>
              <a:t> alto rendimiento</a:t>
            </a:r>
            <a:endParaRPr lang="es-ES" sz="2800" b="1" dirty="0"/>
          </a:p>
          <a:p>
            <a:pPr lvl="1"/>
            <a:r>
              <a:rPr lang="es-ES" sz="2800" b="1" dirty="0"/>
              <a:t>Tipos</a:t>
            </a:r>
          </a:p>
          <a:p>
            <a:pPr lvl="2"/>
            <a:r>
              <a:rPr lang="es-ES" sz="2500" b="1" dirty="0"/>
              <a:t>Industria alimentaria</a:t>
            </a:r>
          </a:p>
          <a:p>
            <a:pPr lvl="2"/>
            <a:r>
              <a:rPr lang="es-ES" sz="2500" b="1" dirty="0"/>
              <a:t>Industria farmacéutica</a:t>
            </a:r>
          </a:p>
        </p:txBody>
      </p:sp>
      <p:sp>
        <p:nvSpPr>
          <p:cNvPr id="4" name="CuadroTexto 3"/>
          <p:cNvSpPr txBox="1"/>
          <p:nvPr/>
        </p:nvSpPr>
        <p:spPr>
          <a:xfrm>
            <a:off x="179512" y="90487"/>
            <a:ext cx="1800199"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solidFill>
                  <a:srgbClr val="7030A0"/>
                </a:solidFill>
              </a:rPr>
              <a:t>Biotecnología tradicional (4)</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1 Título"/>
          <p:cNvSpPr>
            <a:spLocks noGrp="1"/>
          </p:cNvSpPr>
          <p:nvPr>
            <p:ph type="title"/>
          </p:nvPr>
        </p:nvSpPr>
        <p:spPr>
          <a:xfrm>
            <a:off x="612775" y="228600"/>
            <a:ext cx="8153400" cy="990600"/>
          </a:xfrm>
        </p:spPr>
        <p:txBody>
          <a:bodyPr/>
          <a:lstStyle/>
          <a:p>
            <a:pPr algn="ctr"/>
            <a:r>
              <a:rPr lang="es-ES" dirty="0"/>
              <a:t>BIOTECNOLOGÍA</a:t>
            </a:r>
          </a:p>
        </p:txBody>
      </p:sp>
      <p:sp>
        <p:nvSpPr>
          <p:cNvPr id="61443" name="2 Marcador de contenido"/>
          <p:cNvSpPr>
            <a:spLocks noGrp="1"/>
          </p:cNvSpPr>
          <p:nvPr>
            <p:ph sz="quarter" idx="1"/>
          </p:nvPr>
        </p:nvSpPr>
        <p:spPr>
          <a:xfrm>
            <a:off x="0" y="1600200"/>
            <a:ext cx="9144000" cy="5257800"/>
          </a:xfrm>
        </p:spPr>
        <p:txBody>
          <a:bodyPr/>
          <a:lstStyle/>
          <a:p>
            <a:r>
              <a:rPr lang="es-ES" sz="3200" b="1" dirty="0" smtClean="0"/>
              <a:t>INDUSTRIAS </a:t>
            </a:r>
            <a:r>
              <a:rPr lang="es-ES" sz="3200" b="1" dirty="0"/>
              <a:t>ALIMENTARIAS</a:t>
            </a:r>
          </a:p>
          <a:p>
            <a:pPr lvl="1"/>
            <a:r>
              <a:rPr lang="en-US" sz="2800" b="1" dirty="0"/>
              <a:t>Ferment. </a:t>
            </a:r>
            <a:r>
              <a:rPr lang="en-US" sz="2800" b="1" dirty="0" err="1"/>
              <a:t>alcoholica</a:t>
            </a:r>
            <a:r>
              <a:rPr lang="en-US" sz="2800" b="1" dirty="0"/>
              <a:t> (</a:t>
            </a:r>
            <a:r>
              <a:rPr lang="en-US" sz="2800" b="1" i="1" dirty="0"/>
              <a:t>S. </a:t>
            </a:r>
            <a:r>
              <a:rPr lang="en-US" sz="2800" b="1" i="1" dirty="0" err="1"/>
              <a:t>Cerevisae</a:t>
            </a:r>
            <a:r>
              <a:rPr lang="en-US" sz="2800" b="1" dirty="0"/>
              <a:t>)</a:t>
            </a:r>
          </a:p>
          <a:p>
            <a:pPr lvl="2"/>
            <a:r>
              <a:rPr lang="en-US" sz="2500" b="1" dirty="0"/>
              <a:t> </a:t>
            </a:r>
            <a:r>
              <a:rPr lang="es-ES" sz="2500" b="1" dirty="0">
                <a:sym typeface="Symbol" pitchFamily="18" charset="2"/>
              </a:rPr>
              <a:t></a:t>
            </a:r>
            <a:r>
              <a:rPr lang="es-ES" sz="3700" b="1" dirty="0"/>
              <a:t> </a:t>
            </a:r>
            <a:r>
              <a:rPr lang="en-US" sz="2500" b="1" dirty="0"/>
              <a:t>C</a:t>
            </a:r>
            <a:r>
              <a:rPr lang="en-US" sz="2500" b="1" baseline="-25000" dirty="0"/>
              <a:t>6</a:t>
            </a:r>
            <a:r>
              <a:rPr lang="en-US" sz="2500" b="1" dirty="0"/>
              <a:t>H</a:t>
            </a:r>
            <a:r>
              <a:rPr lang="en-US" sz="2500" b="1" baseline="-25000" dirty="0"/>
              <a:t>12</a:t>
            </a:r>
            <a:r>
              <a:rPr lang="en-US" sz="2500" b="1" dirty="0"/>
              <a:t>O</a:t>
            </a:r>
            <a:r>
              <a:rPr lang="en-US" sz="2500" b="1" baseline="-25000" dirty="0"/>
              <a:t>6 </a:t>
            </a:r>
            <a:r>
              <a:rPr lang="en-US" sz="2500" b="1" dirty="0"/>
              <a:t>  </a:t>
            </a:r>
            <a:r>
              <a:rPr lang="en-US" sz="2500" b="1" dirty="0">
                <a:sym typeface="Symbol" pitchFamily="18" charset="2"/>
              </a:rPr>
              <a:t></a:t>
            </a:r>
            <a:r>
              <a:rPr lang="en-US" sz="2500" b="1" dirty="0"/>
              <a:t>  2 CH</a:t>
            </a:r>
            <a:r>
              <a:rPr lang="en-US" sz="2500" b="1" baseline="-25000" dirty="0"/>
              <a:t>3</a:t>
            </a:r>
            <a:r>
              <a:rPr lang="en-US" sz="2500" b="1" dirty="0"/>
              <a:t>-CH</a:t>
            </a:r>
            <a:r>
              <a:rPr lang="en-US" sz="2500" b="1" baseline="-25000" dirty="0"/>
              <a:t>2</a:t>
            </a:r>
            <a:r>
              <a:rPr lang="en-US" sz="2500" b="1" dirty="0"/>
              <a:t>OH  +  2CO</a:t>
            </a:r>
            <a:r>
              <a:rPr lang="en-US" sz="2500" b="1" baseline="-25000" dirty="0"/>
              <a:t>2</a:t>
            </a:r>
            <a:r>
              <a:rPr lang="en-US" sz="2500" b="1" dirty="0"/>
              <a:t>  +  2ATP</a:t>
            </a:r>
            <a:endParaRPr lang="es-ES" sz="3700" b="1" dirty="0"/>
          </a:p>
          <a:p>
            <a:pPr lvl="3"/>
            <a:r>
              <a:rPr lang="es-ES" sz="2100" b="1" dirty="0"/>
              <a:t>1.- Pan : </a:t>
            </a:r>
          </a:p>
          <a:p>
            <a:pPr lvl="4"/>
            <a:r>
              <a:rPr lang="es-ES" b="1" dirty="0"/>
              <a:t>C</a:t>
            </a:r>
            <a:r>
              <a:rPr lang="es-ES" b="1" baseline="-25000" dirty="0"/>
              <a:t>6</a:t>
            </a:r>
            <a:r>
              <a:rPr lang="es-ES" b="1" dirty="0"/>
              <a:t>H</a:t>
            </a:r>
            <a:r>
              <a:rPr lang="es-ES" b="1" baseline="-25000" dirty="0"/>
              <a:t>12</a:t>
            </a:r>
            <a:r>
              <a:rPr lang="es-ES" b="1" dirty="0"/>
              <a:t>O</a:t>
            </a:r>
            <a:r>
              <a:rPr lang="es-ES" b="1" baseline="-25000" dirty="0"/>
              <a:t>6 </a:t>
            </a:r>
            <a:r>
              <a:rPr lang="es-ES" b="1" dirty="0"/>
              <a:t>(Hidrólisis de almidón)  </a:t>
            </a:r>
            <a:r>
              <a:rPr lang="en-US" b="1" dirty="0">
                <a:sym typeface="Symbol" pitchFamily="18" charset="2"/>
              </a:rPr>
              <a:t></a:t>
            </a:r>
            <a:r>
              <a:rPr lang="es-ES" b="1" dirty="0"/>
              <a:t>  2 CH</a:t>
            </a:r>
            <a:r>
              <a:rPr lang="es-ES" b="1" baseline="-25000" dirty="0"/>
              <a:t>3</a:t>
            </a:r>
            <a:r>
              <a:rPr lang="es-ES" b="1" dirty="0"/>
              <a:t>-CH</a:t>
            </a:r>
            <a:r>
              <a:rPr lang="es-ES" b="1" baseline="-25000" dirty="0"/>
              <a:t>2</a:t>
            </a:r>
            <a:r>
              <a:rPr lang="es-ES" b="1" dirty="0"/>
              <a:t>OH </a:t>
            </a:r>
          </a:p>
          <a:p>
            <a:pPr lvl="4">
              <a:buFont typeface="Wingdings" pitchFamily="2" charset="2"/>
              <a:buNone/>
            </a:pPr>
            <a:r>
              <a:rPr lang="es-ES" b="1" dirty="0"/>
              <a:t>( evaporación )  +  2CO</a:t>
            </a:r>
            <a:r>
              <a:rPr lang="es-ES" b="1" baseline="-25000" dirty="0"/>
              <a:t>2</a:t>
            </a:r>
            <a:r>
              <a:rPr lang="es-ES" b="1" dirty="0"/>
              <a:t> (esponjosidad) +  2ATP</a:t>
            </a:r>
            <a:endParaRPr lang="es-ES" sz="3500" b="1" dirty="0"/>
          </a:p>
          <a:p>
            <a:pPr lvl="3"/>
            <a:r>
              <a:rPr lang="es-ES" sz="2100" b="1" dirty="0"/>
              <a:t>2.- Vino:</a:t>
            </a:r>
            <a:r>
              <a:rPr lang="es-ES" sz="2100" dirty="0"/>
              <a:t> </a:t>
            </a:r>
            <a:endParaRPr lang="es-ES" sz="1300" dirty="0"/>
          </a:p>
          <a:p>
            <a:pPr lvl="4"/>
            <a:r>
              <a:rPr lang="es-ES" b="1" dirty="0"/>
              <a:t>C</a:t>
            </a:r>
            <a:r>
              <a:rPr lang="es-ES" b="1" baseline="-25000" dirty="0"/>
              <a:t>6</a:t>
            </a:r>
            <a:r>
              <a:rPr lang="es-ES" b="1" dirty="0"/>
              <a:t>H</a:t>
            </a:r>
            <a:r>
              <a:rPr lang="es-ES" b="1" baseline="-25000" dirty="0"/>
              <a:t>12</a:t>
            </a:r>
            <a:r>
              <a:rPr lang="es-ES" b="1" dirty="0"/>
              <a:t>O</a:t>
            </a:r>
            <a:r>
              <a:rPr lang="es-ES" b="1" baseline="-25000" dirty="0"/>
              <a:t>6 </a:t>
            </a:r>
            <a:r>
              <a:rPr lang="es-ES" b="1" dirty="0"/>
              <a:t>( glucosa de uva) </a:t>
            </a:r>
            <a:r>
              <a:rPr lang="en-US" b="1" dirty="0">
                <a:sym typeface="Symbol" pitchFamily="18" charset="2"/>
              </a:rPr>
              <a:t></a:t>
            </a:r>
            <a:r>
              <a:rPr lang="es-ES" b="1" dirty="0"/>
              <a:t>  2 CH</a:t>
            </a:r>
            <a:r>
              <a:rPr lang="es-ES" b="1" baseline="-25000" dirty="0"/>
              <a:t>3</a:t>
            </a:r>
            <a:r>
              <a:rPr lang="es-ES" b="1" dirty="0"/>
              <a:t>-CH</a:t>
            </a:r>
            <a:r>
              <a:rPr lang="es-ES" b="1" baseline="-25000" dirty="0"/>
              <a:t>2</a:t>
            </a:r>
            <a:r>
              <a:rPr lang="es-ES" b="1" dirty="0"/>
              <a:t>OH (grado)  +  2CO</a:t>
            </a:r>
            <a:r>
              <a:rPr lang="es-ES" b="1" baseline="-25000" dirty="0"/>
              <a:t>2</a:t>
            </a:r>
            <a:r>
              <a:rPr lang="es-ES" b="1" dirty="0"/>
              <a:t> (evaporación) +  2ATP</a:t>
            </a:r>
          </a:p>
          <a:p>
            <a:pPr lvl="3"/>
            <a:r>
              <a:rPr lang="es-ES" sz="2100" b="1" dirty="0"/>
              <a:t>3.- Cerveza</a:t>
            </a:r>
            <a:r>
              <a:rPr lang="es-ES" sz="2100" dirty="0"/>
              <a:t>:</a:t>
            </a:r>
            <a:endParaRPr lang="es-ES" sz="1300" dirty="0"/>
          </a:p>
          <a:p>
            <a:pPr lvl="4"/>
            <a:r>
              <a:rPr lang="es-ES" b="1" dirty="0"/>
              <a:t>C</a:t>
            </a:r>
            <a:r>
              <a:rPr lang="es-ES" b="1" baseline="-25000" dirty="0"/>
              <a:t>n</a:t>
            </a:r>
            <a:r>
              <a:rPr lang="es-ES" b="1" dirty="0"/>
              <a:t>H</a:t>
            </a:r>
            <a:r>
              <a:rPr lang="es-ES" b="1" baseline="-25000" dirty="0"/>
              <a:t>2n</a:t>
            </a:r>
            <a:r>
              <a:rPr lang="es-ES" b="1" dirty="0"/>
              <a:t>O</a:t>
            </a:r>
            <a:r>
              <a:rPr lang="es-ES" b="1" baseline="-25000" dirty="0"/>
              <a:t>n </a:t>
            </a:r>
            <a:r>
              <a:rPr lang="es-ES" b="1" dirty="0"/>
              <a:t>( cebada germinada ) + lúpulo (amargor) </a:t>
            </a:r>
            <a:r>
              <a:rPr lang="en-US" b="1" dirty="0">
                <a:sym typeface="Symbol" pitchFamily="18" charset="2"/>
              </a:rPr>
              <a:t></a:t>
            </a:r>
            <a:r>
              <a:rPr lang="es-ES" b="1" dirty="0"/>
              <a:t>  </a:t>
            </a:r>
          </a:p>
          <a:p>
            <a:pPr lvl="4">
              <a:buFont typeface="Wingdings" pitchFamily="2" charset="2"/>
              <a:buNone/>
            </a:pPr>
            <a:r>
              <a:rPr lang="es-ES" b="1" dirty="0"/>
              <a:t>2 CH</a:t>
            </a:r>
            <a:r>
              <a:rPr lang="es-ES" b="1" baseline="-25000" dirty="0"/>
              <a:t>3</a:t>
            </a:r>
            <a:r>
              <a:rPr lang="es-ES" b="1" dirty="0"/>
              <a:t>-CH</a:t>
            </a:r>
            <a:r>
              <a:rPr lang="es-ES" b="1" baseline="-25000" dirty="0"/>
              <a:t>2</a:t>
            </a:r>
            <a:r>
              <a:rPr lang="es-ES" b="1" dirty="0"/>
              <a:t>OH (grado)  +  2CO</a:t>
            </a:r>
            <a:r>
              <a:rPr lang="es-ES" b="1" baseline="-25000" dirty="0"/>
              <a:t>2</a:t>
            </a:r>
            <a:r>
              <a:rPr lang="es-ES" b="1" dirty="0"/>
              <a:t> (evaporación)</a:t>
            </a:r>
            <a:endParaRPr lang="es-E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1 Título"/>
          <p:cNvSpPr>
            <a:spLocks noGrp="1"/>
          </p:cNvSpPr>
          <p:nvPr>
            <p:ph type="title"/>
          </p:nvPr>
        </p:nvSpPr>
        <p:spPr>
          <a:xfrm>
            <a:off x="612775" y="228600"/>
            <a:ext cx="8153400" cy="990600"/>
          </a:xfrm>
        </p:spPr>
        <p:txBody>
          <a:bodyPr/>
          <a:lstStyle/>
          <a:p>
            <a:pPr algn="ctr"/>
            <a:r>
              <a:rPr lang="es-ES" dirty="0"/>
              <a:t>BIOTECNOLOGÍA</a:t>
            </a:r>
          </a:p>
        </p:txBody>
      </p:sp>
      <p:sp>
        <p:nvSpPr>
          <p:cNvPr id="62467" name="2 Marcador de contenido"/>
          <p:cNvSpPr>
            <a:spLocks noGrp="1"/>
          </p:cNvSpPr>
          <p:nvPr>
            <p:ph sz="quarter" idx="1"/>
          </p:nvPr>
        </p:nvSpPr>
        <p:spPr>
          <a:xfrm>
            <a:off x="0" y="1600200"/>
            <a:ext cx="9144000" cy="4829175"/>
          </a:xfrm>
        </p:spPr>
        <p:txBody>
          <a:bodyPr/>
          <a:lstStyle/>
          <a:p>
            <a:r>
              <a:rPr lang="es-ES" sz="3200" b="1" dirty="0"/>
              <a:t>INDUSTRIAS ALIMENTARIAS</a:t>
            </a:r>
          </a:p>
          <a:p>
            <a:pPr lvl="1"/>
            <a:r>
              <a:rPr lang="es-ES" b="1" dirty="0" err="1"/>
              <a:t>Ferment</a:t>
            </a:r>
            <a:r>
              <a:rPr lang="es-ES" b="1" dirty="0"/>
              <a:t>. láctica (</a:t>
            </a:r>
            <a:r>
              <a:rPr lang="es-ES" b="1" i="1" dirty="0" err="1"/>
              <a:t>Lactobacillus</a:t>
            </a:r>
            <a:r>
              <a:rPr lang="es-ES" b="1" i="1" dirty="0"/>
              <a:t> </a:t>
            </a:r>
            <a:r>
              <a:rPr lang="es-ES" b="1" i="1" dirty="0" err="1"/>
              <a:t>bulgaricus</a:t>
            </a:r>
            <a:r>
              <a:rPr lang="es-ES" b="1" i="1" dirty="0"/>
              <a:t>,</a:t>
            </a:r>
            <a:r>
              <a:rPr lang="es-ES" i="1" dirty="0"/>
              <a:t> </a:t>
            </a:r>
            <a:r>
              <a:rPr lang="es-ES" b="1" i="1" dirty="0" err="1"/>
              <a:t>Streptococus</a:t>
            </a:r>
            <a:r>
              <a:rPr lang="es-ES" b="1" i="1" dirty="0"/>
              <a:t> </a:t>
            </a:r>
            <a:r>
              <a:rPr lang="es-ES" b="1" i="1" dirty="0" err="1"/>
              <a:t>thermophilus</a:t>
            </a:r>
            <a:r>
              <a:rPr lang="es-ES" b="1" i="1" dirty="0"/>
              <a:t>, </a:t>
            </a:r>
            <a:r>
              <a:rPr lang="es-ES" b="1" i="1" dirty="0" err="1"/>
              <a:t>etc</a:t>
            </a:r>
            <a:r>
              <a:rPr lang="es-ES" b="1" dirty="0"/>
              <a:t>) </a:t>
            </a:r>
          </a:p>
          <a:p>
            <a:pPr lvl="2"/>
            <a:r>
              <a:rPr lang="es-ES" b="1" dirty="0">
                <a:sym typeface="Symbol" pitchFamily="18" charset="2"/>
              </a:rPr>
              <a:t></a:t>
            </a:r>
            <a:r>
              <a:rPr lang="es-ES" b="1" dirty="0"/>
              <a:t> </a:t>
            </a:r>
            <a:r>
              <a:rPr lang="es-ES" sz="1900" b="1" dirty="0"/>
              <a:t>C</a:t>
            </a:r>
            <a:r>
              <a:rPr lang="es-ES" sz="1900" b="1" baseline="-25000" dirty="0"/>
              <a:t>6</a:t>
            </a:r>
            <a:r>
              <a:rPr lang="es-ES" sz="1900" b="1" dirty="0"/>
              <a:t>H</a:t>
            </a:r>
            <a:r>
              <a:rPr lang="es-ES" sz="1900" b="1" baseline="-25000" dirty="0"/>
              <a:t>12</a:t>
            </a:r>
            <a:r>
              <a:rPr lang="es-ES" sz="1900" b="1" dirty="0"/>
              <a:t>O</a:t>
            </a:r>
            <a:r>
              <a:rPr lang="es-ES" sz="1900" b="1" baseline="-25000" dirty="0"/>
              <a:t>6</a:t>
            </a:r>
            <a:r>
              <a:rPr lang="es-ES" sz="1900" b="1" dirty="0"/>
              <a:t>  </a:t>
            </a:r>
            <a:r>
              <a:rPr lang="en-US" sz="1900" b="1" dirty="0">
                <a:sym typeface="Symbol" pitchFamily="18" charset="2"/>
              </a:rPr>
              <a:t></a:t>
            </a:r>
            <a:r>
              <a:rPr lang="es-ES" sz="1900" b="1" dirty="0"/>
              <a:t>  2 CH</a:t>
            </a:r>
            <a:r>
              <a:rPr lang="es-ES" sz="1900" b="1" baseline="-25000" dirty="0"/>
              <a:t>3 </a:t>
            </a:r>
            <a:r>
              <a:rPr lang="es-ES" sz="1900" b="1" dirty="0"/>
              <a:t>- CHOH-COOH  +  2ATP</a:t>
            </a:r>
            <a:endParaRPr lang="es-ES" sz="1900" dirty="0"/>
          </a:p>
          <a:p>
            <a:pPr lvl="3"/>
            <a:r>
              <a:rPr lang="es-ES_tradnl" sz="2100" b="1" dirty="0"/>
              <a:t>1.- Queso:</a:t>
            </a:r>
            <a:endParaRPr lang="es-ES" sz="2100" b="1" dirty="0"/>
          </a:p>
          <a:p>
            <a:pPr lvl="4"/>
            <a:r>
              <a:rPr lang="es-ES" dirty="0"/>
              <a:t>Renina + </a:t>
            </a:r>
            <a:r>
              <a:rPr lang="es-ES" dirty="0" err="1"/>
              <a:t>ac</a:t>
            </a:r>
            <a:r>
              <a:rPr lang="es-ES" dirty="0"/>
              <a:t>. Láctico (bacterias lácticas) </a:t>
            </a:r>
            <a:r>
              <a:rPr lang="es-ES" dirty="0">
                <a:sym typeface="Symbol" pitchFamily="18" charset="2"/>
              </a:rPr>
              <a:t></a:t>
            </a:r>
            <a:r>
              <a:rPr lang="es-ES" dirty="0"/>
              <a:t> coagulación y precipitación proteica (cuajo)</a:t>
            </a:r>
          </a:p>
          <a:p>
            <a:pPr lvl="4"/>
            <a:r>
              <a:rPr lang="es-ES" dirty="0"/>
              <a:t>Filtración </a:t>
            </a:r>
            <a:r>
              <a:rPr lang="es-ES" dirty="0">
                <a:sym typeface="Symbol" pitchFamily="18" charset="2"/>
              </a:rPr>
              <a:t></a:t>
            </a:r>
            <a:r>
              <a:rPr lang="es-ES" dirty="0"/>
              <a:t> suero + cuajada</a:t>
            </a:r>
          </a:p>
          <a:p>
            <a:pPr lvl="4"/>
            <a:r>
              <a:rPr lang="es-ES" dirty="0"/>
              <a:t>Maduración : Otros microorganismos  (ej. </a:t>
            </a:r>
            <a:r>
              <a:rPr lang="es-ES" dirty="0" err="1"/>
              <a:t>Penicillium</a:t>
            </a:r>
            <a:r>
              <a:rPr lang="es-ES" dirty="0"/>
              <a:t> )</a:t>
            </a:r>
            <a:r>
              <a:rPr lang="es-ES" dirty="0">
                <a:sym typeface="Symbol" pitchFamily="18" charset="2"/>
              </a:rPr>
              <a:t></a:t>
            </a:r>
            <a:r>
              <a:rPr lang="es-ES" dirty="0"/>
              <a:t> Variedades</a:t>
            </a:r>
          </a:p>
          <a:p>
            <a:pPr lvl="4">
              <a:buFont typeface="Wingdings" pitchFamily="2" charset="2"/>
              <a:buNone/>
            </a:pPr>
            <a:r>
              <a:rPr lang="es-ES" dirty="0"/>
              <a:t>También  Fermentación </a:t>
            </a:r>
            <a:r>
              <a:rPr lang="es-ES" dirty="0" err="1"/>
              <a:t>heteroláctica</a:t>
            </a:r>
            <a:r>
              <a:rPr lang="es-ES" dirty="0"/>
              <a:t>: </a:t>
            </a:r>
          </a:p>
          <a:p>
            <a:pPr lvl="4">
              <a:buFont typeface="Wingdings" pitchFamily="2" charset="2"/>
              <a:buNone/>
            </a:pPr>
            <a:r>
              <a:rPr lang="es-ES" b="1" dirty="0"/>
              <a:t>lactosa </a:t>
            </a:r>
            <a:r>
              <a:rPr lang="en-US" b="1" dirty="0">
                <a:sym typeface="Symbol" pitchFamily="18" charset="2"/>
              </a:rPr>
              <a:t></a:t>
            </a:r>
            <a:r>
              <a:rPr lang="es-ES" b="1" dirty="0"/>
              <a:t> 2 Etanol + 2 Lactato + </a:t>
            </a:r>
            <a:r>
              <a:rPr lang="es-ES" b="1" dirty="0" smtClean="0"/>
              <a:t>2CO</a:t>
            </a:r>
            <a:r>
              <a:rPr lang="es-ES" b="1" baseline="-25000" dirty="0" smtClean="0"/>
              <a:t>2 </a:t>
            </a:r>
            <a:r>
              <a:rPr lang="es-ES" dirty="0"/>
              <a:t>(quesos con agujeros)</a:t>
            </a:r>
          </a:p>
          <a:p>
            <a:pPr lvl="3"/>
            <a:r>
              <a:rPr lang="es-ES" sz="2100" b="1" dirty="0"/>
              <a:t>2.- Productos lácticos : </a:t>
            </a:r>
            <a:r>
              <a:rPr lang="es-ES" sz="2100" dirty="0"/>
              <a:t>Bacterias lácticas + aditivos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1 Título"/>
          <p:cNvSpPr>
            <a:spLocks noGrp="1"/>
          </p:cNvSpPr>
          <p:nvPr>
            <p:ph type="title"/>
          </p:nvPr>
        </p:nvSpPr>
        <p:spPr>
          <a:xfrm>
            <a:off x="612775" y="228600"/>
            <a:ext cx="8153400" cy="990600"/>
          </a:xfrm>
        </p:spPr>
        <p:txBody>
          <a:bodyPr/>
          <a:lstStyle/>
          <a:p>
            <a:pPr algn="ctr"/>
            <a:r>
              <a:rPr lang="es-ES" dirty="0"/>
              <a:t>BIOTECNOLOGÍA</a:t>
            </a:r>
          </a:p>
        </p:txBody>
      </p:sp>
      <p:sp>
        <p:nvSpPr>
          <p:cNvPr id="63491" name="2 Marcador de contenido"/>
          <p:cNvSpPr>
            <a:spLocks noGrp="1"/>
          </p:cNvSpPr>
          <p:nvPr>
            <p:ph sz="quarter" idx="1"/>
          </p:nvPr>
        </p:nvSpPr>
        <p:spPr>
          <a:xfrm>
            <a:off x="0" y="1383692"/>
            <a:ext cx="5572125" cy="5443476"/>
          </a:xfrm>
        </p:spPr>
        <p:txBody>
          <a:bodyPr/>
          <a:lstStyle/>
          <a:p>
            <a:pPr lvl="1"/>
            <a:r>
              <a:rPr lang="es-ES" b="1" dirty="0" smtClean="0"/>
              <a:t>INDUSTRIA </a:t>
            </a:r>
            <a:r>
              <a:rPr lang="es-ES" b="1" dirty="0"/>
              <a:t>FARMACÉUTICA:</a:t>
            </a:r>
          </a:p>
          <a:p>
            <a:pPr lvl="2"/>
            <a:r>
              <a:rPr lang="es-ES" b="1" dirty="0"/>
              <a:t>Vacunas:</a:t>
            </a:r>
          </a:p>
          <a:p>
            <a:pPr lvl="3"/>
            <a:r>
              <a:rPr lang="es-ES" b="1" dirty="0"/>
              <a:t>Atenuación:</a:t>
            </a:r>
          </a:p>
          <a:p>
            <a:pPr lvl="4"/>
            <a:r>
              <a:rPr lang="es-ES" b="1" dirty="0"/>
              <a:t>Formaldehído </a:t>
            </a:r>
          </a:p>
          <a:p>
            <a:pPr lvl="4"/>
            <a:r>
              <a:rPr lang="es-ES" b="1" dirty="0"/>
              <a:t>Cultivos </a:t>
            </a:r>
            <a:r>
              <a:rPr lang="es-ES" b="1" dirty="0" smtClean="0"/>
              <a:t>límite (embriones de pollo) </a:t>
            </a:r>
            <a:r>
              <a:rPr lang="es-ES" b="1" dirty="0"/>
              <a:t>: Sucesivos pases</a:t>
            </a:r>
          </a:p>
          <a:p>
            <a:pPr lvl="2"/>
            <a:r>
              <a:rPr lang="es-ES" b="1" dirty="0" smtClean="0"/>
              <a:t>Antibióticos</a:t>
            </a:r>
          </a:p>
          <a:p>
            <a:pPr lvl="3"/>
            <a:r>
              <a:rPr lang="es-ES" b="1" dirty="0"/>
              <a:t>Fermentadores (</a:t>
            </a:r>
            <a:r>
              <a:rPr lang="es-ES" b="1" dirty="0" err="1"/>
              <a:t>quimiostato</a:t>
            </a:r>
            <a:r>
              <a:rPr lang="es-ES" b="1" dirty="0"/>
              <a:t>)</a:t>
            </a:r>
          </a:p>
          <a:p>
            <a:pPr lvl="3"/>
            <a:r>
              <a:rPr lang="es-ES" b="1" dirty="0"/>
              <a:t>Extracción</a:t>
            </a:r>
          </a:p>
          <a:p>
            <a:pPr lvl="4"/>
            <a:r>
              <a:rPr lang="es-ES" b="1" dirty="0"/>
              <a:t>Directa (insolubles)</a:t>
            </a:r>
          </a:p>
          <a:p>
            <a:pPr lvl="4"/>
            <a:r>
              <a:rPr lang="es-ES" b="1" dirty="0"/>
              <a:t>Precipitación (solubles)</a:t>
            </a:r>
          </a:p>
          <a:p>
            <a:pPr lvl="3"/>
            <a:r>
              <a:rPr lang="es-ES" b="1" dirty="0"/>
              <a:t>Purificación.</a:t>
            </a:r>
            <a:endParaRPr lang="es-ES" b="1" dirty="0" smtClean="0"/>
          </a:p>
          <a:p>
            <a:pPr lvl="3"/>
            <a:r>
              <a:rPr lang="es-ES" b="1" dirty="0" smtClean="0"/>
              <a:t>Tipos</a:t>
            </a:r>
          </a:p>
          <a:p>
            <a:pPr lvl="4"/>
            <a:r>
              <a:rPr lang="es-ES" b="1" dirty="0" smtClean="0"/>
              <a:t>Naturales</a:t>
            </a:r>
          </a:p>
          <a:p>
            <a:pPr lvl="4"/>
            <a:r>
              <a:rPr lang="es-ES" b="1" dirty="0" err="1"/>
              <a:t>S</a:t>
            </a:r>
            <a:r>
              <a:rPr lang="es-ES" b="1" dirty="0" err="1" smtClean="0"/>
              <a:t>emisintéticos</a:t>
            </a:r>
            <a:r>
              <a:rPr lang="es-ES" b="1" dirty="0" smtClean="0"/>
              <a:t> y sintéticos</a:t>
            </a:r>
            <a:endParaRPr lang="es-ES" dirty="0"/>
          </a:p>
        </p:txBody>
      </p:sp>
      <p:pic>
        <p:nvPicPr>
          <p:cNvPr id="63492" name="Picture 2" descr="http://www.monografias.com/trabajos27/crecimiento-bacteriano/Image1248.jpg"/>
          <p:cNvPicPr>
            <a:picLocks noChangeAspect="1" noChangeArrowheads="1"/>
          </p:cNvPicPr>
          <p:nvPr/>
        </p:nvPicPr>
        <p:blipFill>
          <a:blip r:embed="rId3" r:link="rId4" cstate="print"/>
          <a:srcRect/>
          <a:stretch>
            <a:fillRect/>
          </a:stretch>
        </p:blipFill>
        <p:spPr bwMode="auto">
          <a:xfrm>
            <a:off x="4932040" y="4752020"/>
            <a:ext cx="4211960" cy="2105980"/>
          </a:xfrm>
          <a:prstGeom prst="rect">
            <a:avLst/>
          </a:prstGeom>
          <a:noFill/>
          <a:ln w="9525">
            <a:noFill/>
            <a:miter lim="800000"/>
            <a:headEnd/>
            <a:tailEnd/>
          </a:ln>
        </p:spPr>
      </p:pic>
      <p:pic>
        <p:nvPicPr>
          <p:cNvPr id="63493" name="Picture 4" descr="http://1.bp.blogspot.com/_1zWhg0gVkuI/SyBb-XLhOlI/AAAAAAAABUo/o4klc_rX6_A/s1600/cultivo+continuo.jpg"/>
          <p:cNvPicPr>
            <a:picLocks noChangeAspect="1" noChangeArrowheads="1"/>
          </p:cNvPicPr>
          <p:nvPr/>
        </p:nvPicPr>
        <p:blipFill>
          <a:blip r:embed="rId5" cstate="print"/>
          <a:srcRect/>
          <a:stretch>
            <a:fillRect/>
          </a:stretch>
        </p:blipFill>
        <p:spPr bwMode="auto">
          <a:xfrm>
            <a:off x="6500813" y="2428875"/>
            <a:ext cx="2143125" cy="2055813"/>
          </a:xfrm>
          <a:prstGeom prst="rect">
            <a:avLst/>
          </a:prstGeom>
          <a:noFill/>
          <a:ln w="9525">
            <a:noFill/>
            <a:miter lim="800000"/>
            <a:headEnd/>
            <a:tailEnd/>
          </a:ln>
        </p:spPr>
      </p:pic>
      <p:cxnSp>
        <p:nvCxnSpPr>
          <p:cNvPr id="7" name="6 Conector recto de flecha"/>
          <p:cNvCxnSpPr/>
          <p:nvPr/>
        </p:nvCxnSpPr>
        <p:spPr>
          <a:xfrm flipV="1">
            <a:off x="4499992" y="3670759"/>
            <a:ext cx="2142555" cy="1009253"/>
          </a:xfrm>
          <a:prstGeom prst="straightConnector1">
            <a:avLst/>
          </a:prstGeom>
          <a:ln w="57150">
            <a:tailEnd type="arrow"/>
          </a:ln>
        </p:spPr>
        <p:style>
          <a:lnRef idx="1">
            <a:schemeClr val="dk1"/>
          </a:lnRef>
          <a:fillRef idx="0">
            <a:schemeClr val="dk1"/>
          </a:fillRef>
          <a:effectRef idx="0">
            <a:schemeClr val="dk1"/>
          </a:effectRef>
          <a:fontRef idx="minor">
            <a:schemeClr val="tx1"/>
          </a:fontRef>
        </p:style>
      </p:cxnSp>
      <p:pic>
        <p:nvPicPr>
          <p:cNvPr id="6146" name="Picture 2" descr="https://i1.wp.com/www.mariairanzobiotec.com/wp-content/uploads/2020/02/VACUNAS_HEPATITIS_B.jpg?resize=441%2C3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0272" y="421017"/>
            <a:ext cx="1872332" cy="1596365"/>
          </a:xfrm>
          <a:prstGeom prst="rect">
            <a:avLst/>
          </a:prstGeom>
        </p:spPr>
        <p:style>
          <a:lnRef idx="2">
            <a:schemeClr val="dk1"/>
          </a:lnRef>
          <a:fillRef idx="1">
            <a:schemeClr val="lt1"/>
          </a:fillRef>
          <a:effectRef idx="0">
            <a:schemeClr val="dk1"/>
          </a:effectRef>
          <a:fontRef idx="minor">
            <a:schemeClr val="dk1"/>
          </a:fontRef>
        </p:style>
      </p:pic>
      <p:cxnSp>
        <p:nvCxnSpPr>
          <p:cNvPr id="4" name="Conector recto 3"/>
          <p:cNvCxnSpPr/>
          <p:nvPr/>
        </p:nvCxnSpPr>
        <p:spPr>
          <a:xfrm flipH="1">
            <a:off x="2627784" y="4671292"/>
            <a:ext cx="187220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a:off x="4628605" y="4293096"/>
            <a:ext cx="663475"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1 Título"/>
          <p:cNvSpPr>
            <a:spLocks noGrp="1"/>
          </p:cNvSpPr>
          <p:nvPr>
            <p:ph type="title"/>
          </p:nvPr>
        </p:nvSpPr>
        <p:spPr>
          <a:xfrm>
            <a:off x="612775" y="228600"/>
            <a:ext cx="8153400" cy="990600"/>
          </a:xfrm>
        </p:spPr>
        <p:txBody>
          <a:bodyPr/>
          <a:lstStyle/>
          <a:p>
            <a:pPr algn="ctr"/>
            <a:r>
              <a:rPr lang="es-ES"/>
              <a:t>BIOTECNOLOGÍA</a:t>
            </a:r>
          </a:p>
        </p:txBody>
      </p:sp>
      <p:sp>
        <p:nvSpPr>
          <p:cNvPr id="64515" name="2 Marcador de contenido"/>
          <p:cNvSpPr>
            <a:spLocks noGrp="1"/>
          </p:cNvSpPr>
          <p:nvPr>
            <p:ph sz="quarter" idx="1"/>
          </p:nvPr>
        </p:nvSpPr>
        <p:spPr>
          <a:xfrm>
            <a:off x="0" y="1600200"/>
            <a:ext cx="4643438" cy="900113"/>
          </a:xfrm>
        </p:spPr>
        <p:txBody>
          <a:bodyPr/>
          <a:lstStyle/>
          <a:p>
            <a:pPr lvl="1"/>
            <a:r>
              <a:rPr lang="es-ES" b="1"/>
              <a:t>Antibióticos</a:t>
            </a:r>
          </a:p>
          <a:p>
            <a:pPr lvl="2"/>
            <a:r>
              <a:rPr lang="es-ES" b="1"/>
              <a:t>Fermentadores (quimiostato)</a:t>
            </a:r>
          </a:p>
        </p:txBody>
      </p:sp>
      <p:pic>
        <p:nvPicPr>
          <p:cNvPr id="64516" name="Picture 2" descr="http://www.monografias.com/trabajos27/crecimiento-bacteriano/Image1248.jpg"/>
          <p:cNvPicPr>
            <a:picLocks noChangeAspect="1" noChangeArrowheads="1"/>
          </p:cNvPicPr>
          <p:nvPr/>
        </p:nvPicPr>
        <p:blipFill>
          <a:blip r:embed="rId3" r:link="rId4" cstate="print"/>
          <a:srcRect r="4688"/>
          <a:stretch>
            <a:fillRect/>
          </a:stretch>
        </p:blipFill>
        <p:spPr bwMode="auto">
          <a:xfrm>
            <a:off x="4572000" y="4357688"/>
            <a:ext cx="4357688" cy="2286000"/>
          </a:xfrm>
          <a:prstGeom prst="rect">
            <a:avLst/>
          </a:prstGeom>
          <a:noFill/>
          <a:ln w="9525">
            <a:solidFill>
              <a:schemeClr val="tx1"/>
            </a:solidFill>
            <a:miter lim="800000"/>
            <a:headEnd/>
            <a:tailEnd/>
          </a:ln>
        </p:spPr>
      </p:pic>
      <p:pic>
        <p:nvPicPr>
          <p:cNvPr id="64517" name="Picture 4" descr="http://1.bp.blogspot.com/_1zWhg0gVkuI/SyBb-XLhOlI/AAAAAAAABUo/o4klc_rX6_A/s1600/cultivo+continuo.jpg"/>
          <p:cNvPicPr>
            <a:picLocks noChangeAspect="1" noChangeArrowheads="1"/>
          </p:cNvPicPr>
          <p:nvPr/>
        </p:nvPicPr>
        <p:blipFill>
          <a:blip r:embed="rId5" cstate="print"/>
          <a:srcRect/>
          <a:stretch>
            <a:fillRect/>
          </a:stretch>
        </p:blipFill>
        <p:spPr bwMode="auto">
          <a:xfrm>
            <a:off x="207963" y="2500313"/>
            <a:ext cx="4243387" cy="4071937"/>
          </a:xfrm>
          <a:prstGeom prst="rect">
            <a:avLst/>
          </a:prstGeom>
          <a:noFill/>
          <a:ln w="9525">
            <a:noFill/>
            <a:miter lim="800000"/>
            <a:headEnd/>
            <a:tailEnd/>
          </a:ln>
        </p:spPr>
      </p:pic>
      <p:sp>
        <p:nvSpPr>
          <p:cNvPr id="8" name="7 CuadroTexto"/>
          <p:cNvSpPr txBox="1"/>
          <p:nvPr/>
        </p:nvSpPr>
        <p:spPr>
          <a:xfrm>
            <a:off x="5072063" y="2428875"/>
            <a:ext cx="3571875" cy="157003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s-ES" sz="2400" dirty="0"/>
              <a:t>Permite mantener el crecimiento microbiano, permanentemente en fase exponencial.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512" y="0"/>
            <a:ext cx="8784975" cy="1323439"/>
          </a:xfrm>
          <a:prstGeom prst="rect">
            <a:avLst/>
          </a:prstGeom>
        </p:spPr>
        <p:txBody>
          <a:bodyPr wrap="square">
            <a:spAutoFit/>
          </a:bodyPr>
          <a:lstStyle/>
          <a:p>
            <a:pPr marL="174625" lvl="0" algn="just">
              <a:spcAft>
                <a:spcPts val="0"/>
              </a:spcAft>
            </a:pPr>
            <a:r>
              <a:rPr lang="es-ES" sz="1600" dirty="0">
                <a:latin typeface="Calibri" panose="020F0502020204030204" pitchFamily="34" charset="0"/>
                <a:ea typeface="Times New Roman" panose="02020603050405020304" pitchFamily="18" charset="0"/>
              </a:rPr>
              <a:t>Describe brevemente un proceso biotecnológico que permita obtener los antibióticos.</a:t>
            </a:r>
            <a:endParaRPr lang="es-ES" sz="1600" dirty="0">
              <a:latin typeface="Times New Roman" panose="02020603050405020304" pitchFamily="18" charset="0"/>
              <a:ea typeface="Times New Roman" panose="02020603050405020304" pitchFamily="18" charset="0"/>
            </a:endParaRPr>
          </a:p>
          <a:p>
            <a:pPr marL="174625" algn="just">
              <a:spcAft>
                <a:spcPts val="0"/>
              </a:spcAft>
            </a:pPr>
            <a:r>
              <a:rPr lang="es-ES" sz="1600"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Estas </a:t>
            </a:r>
            <a:r>
              <a:rPr lang="es-ES_tradnl" sz="1600"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sustancias que actúan sobre las bacterias y que se encuentran de forma natural en el ambiente, producidas por otros microorganismos como: mohos (</a:t>
            </a:r>
            <a:r>
              <a:rPr lang="es-ES_tradnl" sz="1600" i="1" dirty="0" err="1">
                <a:solidFill>
                  <a:srgbClr val="7030A0"/>
                </a:solidFill>
                <a:latin typeface="Calibri" panose="020F0502020204030204" pitchFamily="34" charset="0"/>
                <a:ea typeface="Times New Roman" panose="02020603050405020304" pitchFamily="18" charset="0"/>
                <a:cs typeface="Times New Roman" panose="02020603050405020304" pitchFamily="18" charset="0"/>
              </a:rPr>
              <a:t>Penicillium</a:t>
            </a:r>
            <a:r>
              <a:rPr lang="es-ES_tradnl" sz="1600" i="1" dirty="0" smtClean="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bacterias (</a:t>
            </a:r>
            <a:r>
              <a:rPr lang="es-ES_tradnl" sz="1600" i="1" dirty="0" err="1" smtClean="0">
                <a:solidFill>
                  <a:srgbClr val="7030A0"/>
                </a:solidFill>
                <a:latin typeface="Calibri" panose="020F0502020204030204" pitchFamily="34" charset="0"/>
                <a:ea typeface="Times New Roman" panose="02020603050405020304" pitchFamily="18" charset="0"/>
                <a:cs typeface="Times New Roman" panose="02020603050405020304" pitchFamily="18" charset="0"/>
              </a:rPr>
              <a:t>Streptpmyces</a:t>
            </a:r>
            <a:r>
              <a:rPr lang="es-ES_tradnl" sz="1600" i="1" dirty="0" smtClean="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a:t>
            </a:r>
            <a:r>
              <a:rPr lang="es-ES_tradnl" sz="1600"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productores de </a:t>
            </a:r>
            <a:r>
              <a:rPr lang="es-ES_tradnl" sz="1600"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penicilina</a:t>
            </a:r>
            <a:r>
              <a:rPr lang="es-ES_tradnl" sz="1600" b="1" i="1" dirty="0" smtClean="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estreptomicina, </a:t>
            </a:r>
            <a:r>
              <a:rPr lang="es-ES_tradnl" sz="1600"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etc. s</a:t>
            </a:r>
            <a:r>
              <a:rPr lang="es-ES_tradnl" sz="1600"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 obtienen de forma tradicional, seleccionando las cepas adecuadas y cultivándolas en los medios apropiados. </a:t>
            </a:r>
            <a:endParaRPr lang="es-ES" sz="1600" dirty="0">
              <a:solidFill>
                <a:srgbClr val="7030A0"/>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Rectángulo 3"/>
          <p:cNvSpPr/>
          <p:nvPr/>
        </p:nvSpPr>
        <p:spPr>
          <a:xfrm>
            <a:off x="328874" y="1700808"/>
            <a:ext cx="5683286" cy="5078313"/>
          </a:xfrm>
          <a:prstGeom prst="rect">
            <a:avLst/>
          </a:prstGeom>
        </p:spPr>
        <p:txBody>
          <a:bodyPr wrap="square">
            <a:spAutoFit/>
          </a:bodyPr>
          <a:lstStyle/>
          <a:p>
            <a:r>
              <a:rPr lang="es-ES" i="1" dirty="0">
                <a:solidFill>
                  <a:srgbClr val="7030A0"/>
                </a:solidFill>
                <a:latin typeface="Calibri" panose="020F0502020204030204" pitchFamily="34" charset="0"/>
                <a:ea typeface="Times New Roman" panose="02020603050405020304" pitchFamily="18" charset="0"/>
              </a:rPr>
              <a:t>Los antibióticos son producidos a escala industrial en </a:t>
            </a:r>
            <a:r>
              <a:rPr lang="es-ES" i="1" dirty="0" smtClean="0">
                <a:solidFill>
                  <a:srgbClr val="7030A0"/>
                </a:solidFill>
                <a:latin typeface="Calibri" panose="020F0502020204030204" pitchFamily="34" charset="0"/>
                <a:ea typeface="Times New Roman" panose="02020603050405020304" pitchFamily="18" charset="0"/>
              </a:rPr>
              <a:t>un fermentador (el proceso no tiene porque ser  fermentativo), </a:t>
            </a:r>
            <a:r>
              <a:rPr lang="es-ES" i="1" dirty="0">
                <a:solidFill>
                  <a:srgbClr val="7030A0"/>
                </a:solidFill>
                <a:latin typeface="Calibri" panose="020F0502020204030204" pitchFamily="34" charset="0"/>
                <a:ea typeface="Times New Roman" panose="02020603050405020304" pitchFamily="18" charset="0"/>
              </a:rPr>
              <a:t>donde al microorganismo productor se le hace crecer en envases grandes que contienen un medio de cultivo líquido. La concentración de oxígeno, la temperatura, el pH y los niveles de nutrientes, deben ser óptimos dependiendo del microorganismo productor. Los antibióticos son metabolitos secundarios y el tamaño de la población se debe controlar muy cuidadosamente para asegurarse de que la producción máxima está obtenida antes de que las células mueran, esto se lleva a cabo en un </a:t>
            </a:r>
            <a:r>
              <a:rPr lang="es-ES" b="1" i="1" dirty="0" err="1">
                <a:solidFill>
                  <a:srgbClr val="7030A0"/>
                </a:solidFill>
                <a:latin typeface="Calibri" panose="020F0502020204030204" pitchFamily="34" charset="0"/>
                <a:ea typeface="Times New Roman" panose="02020603050405020304" pitchFamily="18" charset="0"/>
              </a:rPr>
              <a:t>quimiostato</a:t>
            </a:r>
            <a:r>
              <a:rPr lang="es-ES" i="1" dirty="0">
                <a:solidFill>
                  <a:srgbClr val="7030A0"/>
                </a:solidFill>
                <a:latin typeface="Calibri" panose="020F0502020204030204" pitchFamily="34" charset="0"/>
                <a:ea typeface="Times New Roman" panose="02020603050405020304" pitchFamily="18" charset="0"/>
              </a:rPr>
              <a:t> (mantiene la población en la fase de crecimiento exponencial). Una vez que el proceso finalice, el antibiótico se debe extraer y purificar, directamente si es insoluble o </a:t>
            </a:r>
            <a:r>
              <a:rPr lang="es-ES" i="1" dirty="0" smtClean="0">
                <a:solidFill>
                  <a:srgbClr val="7030A0"/>
                </a:solidFill>
                <a:latin typeface="Calibri" panose="020F0502020204030204" pitchFamily="34" charset="0"/>
                <a:ea typeface="Times New Roman" panose="02020603050405020304" pitchFamily="18" charset="0"/>
              </a:rPr>
              <a:t>precipitándolo, si es insoluble, </a:t>
            </a:r>
            <a:r>
              <a:rPr lang="es-ES" i="1" dirty="0">
                <a:solidFill>
                  <a:srgbClr val="7030A0"/>
                </a:solidFill>
                <a:latin typeface="Calibri" panose="020F0502020204030204" pitchFamily="34" charset="0"/>
                <a:ea typeface="Times New Roman" panose="02020603050405020304" pitchFamily="18" charset="0"/>
              </a:rPr>
              <a:t>como en el caso de la penicilina. </a:t>
            </a:r>
            <a:r>
              <a:rPr lang="es-ES" i="1" dirty="0" smtClean="0">
                <a:solidFill>
                  <a:srgbClr val="7030A0"/>
                </a:solidFill>
                <a:latin typeface="Calibri" panose="020F0502020204030204" pitchFamily="34" charset="0"/>
                <a:ea typeface="Times New Roman" panose="02020603050405020304" pitchFamily="18" charset="0"/>
              </a:rPr>
              <a:t>Otros antibióticos son </a:t>
            </a:r>
            <a:r>
              <a:rPr lang="es-ES" i="1" dirty="0" err="1" smtClean="0">
                <a:solidFill>
                  <a:srgbClr val="7030A0"/>
                </a:solidFill>
                <a:latin typeface="Calibri" panose="020F0502020204030204" pitchFamily="34" charset="0"/>
                <a:ea typeface="Times New Roman" panose="02020603050405020304" pitchFamily="18" charset="0"/>
              </a:rPr>
              <a:t>semisintéticos</a:t>
            </a:r>
            <a:r>
              <a:rPr lang="es-ES" i="1" dirty="0" smtClean="0">
                <a:solidFill>
                  <a:srgbClr val="7030A0"/>
                </a:solidFill>
                <a:latin typeface="Calibri" panose="020F0502020204030204" pitchFamily="34" charset="0"/>
                <a:ea typeface="Times New Roman" panose="02020603050405020304" pitchFamily="18" charset="0"/>
              </a:rPr>
              <a:t> como la ampicilina (penicilina modificada) o sintéticos (no biotecnológicos)</a:t>
            </a:r>
            <a:endParaRPr lang="es-ES" dirty="0">
              <a:solidFill>
                <a:srgbClr val="7030A0"/>
              </a:solidFill>
            </a:endParaRPr>
          </a:p>
        </p:txBody>
      </p:sp>
      <p:pic>
        <p:nvPicPr>
          <p:cNvPr id="5" name="Imagen 4" descr="http://www.monografias.com/trabajos27/crecimiento-bacteriano/Image1248.jpg"/>
          <p:cNvPicPr/>
          <p:nvPr/>
        </p:nvPicPr>
        <p:blipFill>
          <a:blip r:embed="rId2" r:link="rId3" cstate="print"/>
          <a:srcRect/>
          <a:stretch>
            <a:fillRect/>
          </a:stretch>
        </p:blipFill>
        <p:spPr bwMode="auto">
          <a:xfrm>
            <a:off x="6012160" y="2143202"/>
            <a:ext cx="2768202" cy="1789854"/>
          </a:xfrm>
          <a:prstGeom prst="rect">
            <a:avLst/>
          </a:prstGeom>
          <a:noFill/>
          <a:ln w="9525">
            <a:noFill/>
            <a:miter lim="800000"/>
            <a:headEnd/>
            <a:tailEnd/>
          </a:ln>
        </p:spPr>
      </p:pic>
    </p:spTree>
    <p:extLst>
      <p:ext uri="{BB962C8B-B14F-4D97-AF65-F5344CB8AC3E}">
        <p14:creationId xmlns:p14="http://schemas.microsoft.com/office/powerpoint/2010/main" val="290381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743113" y="836712"/>
            <a:ext cx="7797930" cy="5755422"/>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1" i="1" u="none"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a) Definición: </a:t>
            </a:r>
            <a:r>
              <a:rPr kumimoji="0" lang="es-ES" altLang="es-ES" sz="1600" b="1" i="1" u="none" strike="noStrike" cap="none" normalizeH="0" baseline="0" dirty="0">
                <a:ln>
                  <a:noFill/>
                </a:ln>
                <a:solidFill>
                  <a:srgbClr val="002060"/>
                </a:solidFill>
                <a:effectLst/>
                <a:latin typeface="Calibri" panose="020F0502020204030204" pitchFamily="34" charset="0"/>
                <a:ea typeface="Times New Roman" panose="02020603050405020304" pitchFamily="18" charset="0"/>
                <a:cs typeface="Calibri" panose="020F0502020204030204" pitchFamily="34" charset="0"/>
              </a:rPr>
              <a:t>Preparado antigénico elaborado a partir de agentes patógenos para el organismo, con el fin de inducir la inmunidad específica protectora frente a posibles infecciones de dichos agentes patógenos. Los antígenos no pueden ser tóxicos ni patogénicos, pero deben conservar la capacidad de generar una respuesta inmunitaria específica y proporcionar memoria inmunológica.</a:t>
            </a:r>
            <a:endParaRPr kumimoji="0" lang="es-ES" altLang="es-ES" sz="1600" b="0" i="0" u="none" strike="noStrike" cap="none" normalizeH="0" baseline="0" dirty="0">
              <a:ln>
                <a:noFill/>
              </a:ln>
              <a:solidFill>
                <a:srgbClr val="00206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600" b="1" i="1" u="none" strike="noStrike" cap="none" normalizeH="0" baseline="0" dirty="0" smtClean="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1" i="1" u="none" strike="noStrike" cap="none" normalizeH="0" baseline="0" dirty="0" smtClean="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b</a:t>
            </a:r>
            <a:r>
              <a:rPr kumimoji="0" lang="es-ES" altLang="es-ES" sz="1600" b="1" i="1" u="none"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 Elaboración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ES" altLang="es-ES" sz="1600" b="1" i="1" u="none"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Vacunas </a:t>
            </a: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atenuadas:</a:t>
            </a:r>
          </a:p>
          <a:p>
            <a:pPr marR="0" lvl="0" algn="l" defTabSz="914400" rtl="0" eaLnBrk="0" fontAlgn="base" latinLnBrk="0" hangingPunct="0">
              <a:lnSpc>
                <a:spcPct val="100000"/>
              </a:lnSpc>
              <a:spcBef>
                <a:spcPct val="0"/>
              </a:spcBef>
              <a:spcAft>
                <a:spcPct val="0"/>
              </a:spcAft>
              <a:buClrTx/>
              <a:buSzTx/>
              <a:tabLst/>
            </a:pP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La </a:t>
            </a:r>
            <a:r>
              <a:rPr kumimoji="0" lang="es-ES" altLang="es-ES" sz="16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atenuación se consigue mediante un tratamiento con formaldehido y sucesivos pases del microorganismo en medios de cultivo artificiales (medio + células embrionarias), obteniendo microorganismos que han perdido la </a:t>
            </a: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virulencia.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2"/>
              <a:tabLst/>
            </a:pP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Vacunas desactivadas (organismos muertos):</a:t>
            </a:r>
            <a:endParaRPr kumimoji="0" lang="es-ES" altLang="es-ES" sz="1600" b="0" i="0" u="none" strike="noStrike" cap="none" normalizeH="0" baseline="0" dirty="0" smtClean="0">
              <a:ln>
                <a:noFill/>
              </a:ln>
              <a:solidFill>
                <a:srgbClr val="FF0000"/>
              </a:solidFill>
              <a:effectLst/>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La </a:t>
            </a:r>
            <a:r>
              <a:rPr kumimoji="0" lang="es-ES" altLang="es-ES" sz="16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desactivación se consigue con fuertes oxidantes </a:t>
            </a: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como el formol </a:t>
            </a:r>
            <a:r>
              <a:rPr kumimoji="0" lang="es-ES" altLang="es-ES" sz="16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o con calor</a:t>
            </a: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p>
          <a:p>
            <a:pPr marL="342900" indent="-342900" eaLnBrk="0" hangingPunct="0">
              <a:buFont typeface="+mj-lt"/>
              <a:buAutoNum type="arabicPeriod" startAt="3"/>
            </a:pPr>
            <a:r>
              <a:rPr lang="es-ES" altLang="es-ES" sz="1600" b="1" i="1" dirty="0" smtClean="0">
                <a:solidFill>
                  <a:srgbClr val="FF0000"/>
                </a:solidFill>
                <a:latin typeface="Calibri" panose="020F0502020204030204" pitchFamily="34" charset="0"/>
                <a:ea typeface="Times New Roman" panose="02020603050405020304" pitchFamily="18" charset="0"/>
                <a:cs typeface="Calibri" panose="020F0502020204030204" pitchFamily="34" charset="0"/>
              </a:rPr>
              <a:t>Toxoides</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p>
          <a:p>
            <a:pPr eaLnBrk="0" hangingPunct="0"/>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En </a:t>
            </a:r>
            <a:r>
              <a:rPr lang="es-ES" altLang="es-ES" sz="1600" b="1" i="1" dirty="0">
                <a:solidFill>
                  <a:schemeClr val="tx1"/>
                </a:solidFill>
                <a:latin typeface="Calibri" panose="020F0502020204030204" pitchFamily="34" charset="0"/>
                <a:ea typeface="Times New Roman" panose="02020603050405020304" pitchFamily="18" charset="0"/>
                <a:cs typeface="Calibri" panose="020F0502020204030204" pitchFamily="34" charset="0"/>
              </a:rPr>
              <a:t>el caso de las </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toxinas que se desactivan por calor conservando la capacidad </a:t>
            </a:r>
            <a:r>
              <a:rPr lang="es-ES" altLang="es-ES" sz="1600" b="1" i="1" dirty="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inmunogénica</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a:t>
            </a:r>
            <a:endParaRPr lang="es-ES" altLang="es-ES" sz="1600" dirty="0">
              <a:solidFill>
                <a:schemeClr val="tx1"/>
              </a:solidFill>
              <a:latin typeface="Calibri" panose="020F0502020204030204" pitchFamily="34" charset="0"/>
              <a:cs typeface="Calibri" panose="020F05020202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startAt="4"/>
              <a:tabLst/>
            </a:pP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Las </a:t>
            </a:r>
            <a:r>
              <a:rPr kumimoji="0" lang="es-ES" altLang="es-ES" sz="1600" b="1" i="1" u="none"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vacunas basadas en partes del patógeno (subunidades</a:t>
            </a: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a:t>
            </a:r>
          </a:p>
          <a:p>
            <a:pPr eaLnBrk="0" hangingPunct="0"/>
            <a:r>
              <a:rPr lang="es-ES" altLang="es-ES" sz="1600" b="1" i="1" dirty="0">
                <a:solidFill>
                  <a:schemeClr val="tx1"/>
                </a:solidFill>
                <a:latin typeface="Calibri" panose="020F0502020204030204" pitchFamily="34" charset="0"/>
                <a:ea typeface="Times New Roman" panose="02020603050405020304" pitchFamily="18" charset="0"/>
                <a:cs typeface="Calibri" panose="020F0502020204030204" pitchFamily="34" charset="0"/>
              </a:rPr>
              <a:t>Se fabrican aislando y purificando moléculas antigénicas o por </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Ingeniería genética, a partir de transgénicos (S. </a:t>
            </a:r>
            <a:r>
              <a:rPr lang="es-ES" altLang="es-ES" sz="1600" b="1" i="1" dirty="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cerevisiae</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 o virus no patogénicos modificados genéticamente (ej. Adenovirus).</a:t>
            </a:r>
          </a:p>
          <a:p>
            <a:pPr eaLnBrk="0" hangingPunct="0"/>
            <a:r>
              <a:rPr lang="es-ES" altLang="es-ES" sz="1600" b="1" i="1" dirty="0" smtClean="0">
                <a:solidFill>
                  <a:srgbClr val="7030A0"/>
                </a:solidFill>
                <a:latin typeface="Calibri" panose="020F0502020204030204" pitchFamily="34" charset="0"/>
                <a:ea typeface="Times New Roman" panose="02020603050405020304" pitchFamily="18" charset="0"/>
                <a:cs typeface="Calibri" panose="020F0502020204030204" pitchFamily="34" charset="0"/>
              </a:rPr>
              <a:t>En este grupo podrían incluirse las vacunas de nueva generación</a:t>
            </a: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a:t>
            </a:r>
          </a:p>
          <a:p>
            <a:pPr marL="1657350" lvl="3" indent="-285750" eaLnBrk="0" hangingPunct="0">
              <a:buFont typeface="Courier New" panose="02070309020205020404" pitchFamily="49" charset="0"/>
              <a:buChar char="o"/>
            </a:pP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Genéticas: de ADN o </a:t>
            </a:r>
            <a:r>
              <a:rPr lang="es-ES" altLang="es-ES" sz="1600" b="1" i="1" dirty="0" err="1" smtClean="0">
                <a:solidFill>
                  <a:schemeClr val="tx1"/>
                </a:solidFill>
                <a:latin typeface="Calibri" panose="020F0502020204030204" pitchFamily="34" charset="0"/>
                <a:ea typeface="Times New Roman" panose="02020603050405020304" pitchFamily="18" charset="0"/>
                <a:cs typeface="Calibri" panose="020F0502020204030204" pitchFamily="34" charset="0"/>
              </a:rPr>
              <a:t>ARNm</a:t>
            </a:r>
            <a:endPar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endParaRPr>
          </a:p>
          <a:p>
            <a:pPr marL="1657350" lvl="3" indent="-285750" eaLnBrk="0" hangingPunct="0">
              <a:buFont typeface="Courier New" panose="02070309020205020404" pitchFamily="49" charset="0"/>
              <a:buChar char="o"/>
            </a:pPr>
            <a:r>
              <a:rPr lang="es-ES" altLang="es-ES" sz="16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VLP: “partículas similares a virus”</a:t>
            </a:r>
            <a:endParaRPr kumimoji="0" lang="es-ES" altLang="es-ES" sz="1600" b="0" i="0" u="none" strike="noStrike" cap="none" normalizeH="0" baseline="0" dirty="0">
              <a:ln>
                <a:noFill/>
              </a:ln>
              <a:solidFill>
                <a:srgbClr val="FF0000"/>
              </a:solidFill>
              <a:effectLst/>
              <a:latin typeface="Calibri" panose="020F0502020204030204" pitchFamily="34" charset="0"/>
              <a:cs typeface="Calibri" panose="020F0502020204030204" pitchFamily="34" charset="0"/>
            </a:endParaRPr>
          </a:p>
        </p:txBody>
      </p:sp>
      <p:sp>
        <p:nvSpPr>
          <p:cNvPr id="7" name="Rectangle 6"/>
          <p:cNvSpPr>
            <a:spLocks noChangeArrowheads="1"/>
          </p:cNvSpPr>
          <p:nvPr/>
        </p:nvSpPr>
        <p:spPr bwMode="auto">
          <a:xfrm>
            <a:off x="395536" y="9734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7"/>
          <p:cNvSpPr/>
          <p:nvPr/>
        </p:nvSpPr>
        <p:spPr>
          <a:xfrm>
            <a:off x="186374" y="116632"/>
            <a:ext cx="8911408" cy="584775"/>
          </a:xfrm>
          <a:prstGeom prst="rect">
            <a:avLst/>
          </a:prstGeom>
        </p:spPr>
        <p:txBody>
          <a:bodyPr wrap="square">
            <a:spAutoFit/>
          </a:bodyPr>
          <a:lstStyle/>
          <a:p>
            <a:pPr lvl="0" eaLnBrk="0" hangingPunct="0"/>
            <a:r>
              <a:rPr lang="es-ES" altLang="es-ES" sz="1600" dirty="0">
                <a:latin typeface="Arial" panose="020B0604020202020204" pitchFamily="34" charset="0"/>
                <a:ea typeface="Times New Roman" panose="02020603050405020304" pitchFamily="18" charset="0"/>
              </a:rPr>
              <a:t>¿Cómo definirías una vacuna? ¿Cómo prepararías una vacuna frente a un agente infeccioso</a:t>
            </a:r>
            <a:r>
              <a:rPr lang="es-ES" altLang="es-ES" sz="1600" dirty="0" smtClean="0">
                <a:latin typeface="Arial" panose="020B0604020202020204" pitchFamily="34" charset="0"/>
                <a:ea typeface="Times New Roman" panose="02020603050405020304" pitchFamily="18" charset="0"/>
              </a:rPr>
              <a:t>?</a:t>
            </a:r>
          </a:p>
          <a:p>
            <a:pPr lvl="0" eaLnBrk="0" hangingPunct="0"/>
            <a:r>
              <a:rPr lang="es-ES" altLang="es-ES" sz="1600" dirty="0" smtClean="0">
                <a:latin typeface="Arial" panose="020B0604020202020204" pitchFamily="34" charset="0"/>
              </a:rPr>
              <a:t>“Pregunta híbrida de Microbiología e inmunología”.</a:t>
            </a:r>
            <a:endParaRPr lang="es-ES" altLang="es-ES" sz="1600" dirty="0">
              <a:latin typeface="Arial" panose="020B0604020202020204" pitchFamily="34" charset="0"/>
            </a:endParaRPr>
          </a:p>
        </p:txBody>
      </p:sp>
    </p:spTree>
    <p:extLst>
      <p:ext uri="{BB962C8B-B14F-4D97-AF65-F5344CB8AC3E}">
        <p14:creationId xmlns:p14="http://schemas.microsoft.com/office/powerpoint/2010/main" val="305653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395536" y="9734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ES"/>
          </a:p>
        </p:txBody>
      </p:sp>
      <p:sp>
        <p:nvSpPr>
          <p:cNvPr id="8" name="Rectángulo 7"/>
          <p:cNvSpPr/>
          <p:nvPr/>
        </p:nvSpPr>
        <p:spPr>
          <a:xfrm>
            <a:off x="186374" y="116632"/>
            <a:ext cx="8911408" cy="338554"/>
          </a:xfrm>
          <a:prstGeom prst="rect">
            <a:avLst/>
          </a:prstGeom>
        </p:spPr>
        <p:txBody>
          <a:bodyPr wrap="square">
            <a:spAutoFit/>
          </a:bodyPr>
          <a:lstStyle/>
          <a:p>
            <a:pPr lvl="0" eaLnBrk="0" hangingPunct="0"/>
            <a:r>
              <a:rPr lang="es-ES" altLang="es-ES" sz="1600" dirty="0">
                <a:latin typeface="Arial" panose="020B0604020202020204" pitchFamily="34" charset="0"/>
                <a:ea typeface="Times New Roman" panose="02020603050405020304" pitchFamily="18" charset="0"/>
              </a:rPr>
              <a:t>¿Cómo definirías una vacuna? ¿Cómo prepararías una vacuna frente a un agente infeccioso?</a:t>
            </a:r>
            <a:endParaRPr lang="es-ES" altLang="es-ES" sz="1600" dirty="0">
              <a:latin typeface="Arial" panose="020B0604020202020204" pitchFamily="34" charset="0"/>
            </a:endParaRPr>
          </a:p>
        </p:txBody>
      </p:sp>
      <p:sp>
        <p:nvSpPr>
          <p:cNvPr id="5" name="Rectangle 5"/>
          <p:cNvSpPr>
            <a:spLocks noChangeArrowheads="1"/>
          </p:cNvSpPr>
          <p:nvPr/>
        </p:nvSpPr>
        <p:spPr bwMode="auto">
          <a:xfrm>
            <a:off x="827584" y="764704"/>
            <a:ext cx="7128792" cy="452431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600" dirty="0">
              <a:solidFill>
                <a:schemeClr val="tx1"/>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Las </a:t>
            </a:r>
            <a:r>
              <a:rPr kumimoji="0" lang="es-ES" altLang="es-ES" sz="1600" b="1" i="1" u="none"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vacunas basadas en partes del </a:t>
            </a:r>
            <a:r>
              <a:rPr kumimoji="0" lang="es-ES" altLang="es-ES" sz="1600" b="1" i="1" u="none" strike="noStrike" cap="none" normalizeH="0" baseline="0" dirty="0" smtClean="0">
                <a:ln>
                  <a:noFill/>
                </a:ln>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patógeno (subunidades):</a:t>
            </a:r>
            <a:endParaRPr kumimoji="0" lang="es-ES" altLang="es-ES" sz="1600" b="0" i="0" u="none" strike="noStrike" cap="none" normalizeH="0" baseline="0" dirty="0">
              <a:ln>
                <a:noFill/>
              </a:ln>
              <a:solidFill>
                <a:srgbClr val="FF0000"/>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6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Se fabrican aislando y purificando moléculas antigénicas o por </a:t>
            </a:r>
            <a:r>
              <a:rPr kumimoji="0" lang="es-ES" altLang="es-ES" sz="16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IG.</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En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este caso se suministran </a:t>
            </a:r>
            <a:r>
              <a:rPr lang="es-ES" altLang="es-ES" sz="1500" b="1" i="1" dirty="0" smtClean="0">
                <a:solidFill>
                  <a:schemeClr val="tx1"/>
                </a:solidFill>
                <a:latin typeface="Calibri" panose="020F0502020204030204" pitchFamily="34" charset="0"/>
                <a:ea typeface="Times New Roman" panose="02020603050405020304" pitchFamily="18" charset="0"/>
                <a:cs typeface="Calibri" panose="020F0502020204030204" pitchFamily="34" charset="0"/>
              </a:rPr>
              <a:t>fracciones</a:t>
            </a: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 </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ADN</a:t>
            </a:r>
            <a:r>
              <a:rPr lang="es-ES" altLang="es-ES" sz="1500" b="1" i="1" dirty="0">
                <a:solidFill>
                  <a:srgbClr val="006600"/>
                </a:solidFill>
                <a:latin typeface="Calibri" panose="020F0502020204030204" pitchFamily="34" charset="0"/>
                <a:ea typeface="Times New Roman" panose="02020603050405020304" pitchFamily="18" charset="0"/>
                <a:cs typeface="Calibri" panose="020F0502020204030204" pitchFamily="34" charset="0"/>
              </a:rPr>
              <a:t> </a:t>
            </a:r>
            <a:r>
              <a:rPr lang="es-ES" altLang="es-ES" sz="1500" b="1" i="1" dirty="0" smtClean="0">
                <a:solidFill>
                  <a:srgbClr val="006600"/>
                </a:solidFill>
                <a:latin typeface="Calibri" panose="020F0502020204030204" pitchFamily="34" charset="0"/>
                <a:ea typeface="Times New Roman" panose="02020603050405020304" pitchFamily="18" charset="0"/>
                <a:cs typeface="Calibri" panose="020F0502020204030204" pitchFamily="34" charset="0"/>
              </a:rPr>
              <a:t>o</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s-ES" altLang="es-ES" sz="1500" b="1" i="1" u="none" strike="noStrike" cap="none" normalizeH="0" baseline="0" dirty="0" err="1"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ARNm</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 que informan sobre proteínas</a:t>
            </a:r>
            <a:r>
              <a:rPr kumimoji="0" lang="es-ES" altLang="es-ES" sz="1500" b="1" i="1" u="none" strike="noStrike" cap="none" normalizeH="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 antigénicas</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 o las propias </a:t>
            </a:r>
            <a:r>
              <a:rPr kumimoji="0" lang="es-ES" altLang="es-ES" sz="1500" b="1" i="1" u="none" strike="noStrike" cap="none" normalizeH="0" baseline="0" dirty="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proteínas antigénicas víricas </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o </a:t>
            </a:r>
            <a:r>
              <a:rPr kumimoji="0" lang="es-ES" altLang="es-ES" sz="1500" b="1" i="1" u="none" strike="noStrike" cap="none" normalizeH="0" baseline="0" dirty="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bacterianas </a:t>
            </a: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estructurales), obtenidas a partir de la expresión de genes del patógeno en organismos como la levadura </a:t>
            </a:r>
            <a:r>
              <a:rPr kumimoji="0" lang="es-ES" altLang="es-ES" sz="1500" b="1" i="1" u="sng" strike="noStrike" cap="none" normalizeH="0" baseline="0" dirty="0" err="1">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Sacharomyces</a:t>
            </a:r>
            <a:r>
              <a:rPr kumimoji="0" lang="es-ES" altLang="es-ES" sz="1500" b="1" i="1" u="sng"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s-ES" altLang="es-ES" sz="1500" b="1" i="1" u="sng" strike="noStrike" cap="none" normalizeH="0" baseline="0" dirty="0" err="1">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cerevisiae</a:t>
            </a:r>
            <a:r>
              <a:rPr kumimoji="0" lang="es-ES" altLang="es-ES" sz="1500" b="1" i="1" u="sng"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s-ES" altLang="es-ES" sz="1500" b="1" i="1"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o utilizando </a:t>
            </a:r>
            <a:r>
              <a:rPr kumimoji="0" lang="es-ES" altLang="es-ES" sz="1500" b="1" i="1"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vectores virales no </a:t>
            </a:r>
            <a:r>
              <a:rPr lang="es-ES" altLang="es-ES" sz="1500" b="1" i="1" dirty="0" smtClean="0">
                <a:solidFill>
                  <a:srgbClr val="7030A0"/>
                </a:solidFill>
                <a:latin typeface="Calibri" panose="020F0502020204030204" pitchFamily="34" charset="0"/>
                <a:ea typeface="Times New Roman" panose="02020603050405020304" pitchFamily="18" charset="0"/>
                <a:cs typeface="Calibri" panose="020F0502020204030204" pitchFamily="34" charset="0"/>
              </a:rPr>
              <a:t>virulentos</a:t>
            </a:r>
            <a:r>
              <a:rPr kumimoji="0" lang="es-ES" altLang="es-ES" sz="1500" b="1" i="1" strike="noStrike" cap="none" normalizeH="0" baseline="0" dirty="0" smtClean="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s-ES" altLang="es-ES" sz="1500" b="1" i="1"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(Adenovirus, …) a los que se les ha insertado genes de proteínas antigénicas</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Las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de última generación se fundamentan en la síntesis de partículas similares a virus </a:t>
            </a:r>
            <a:r>
              <a:rPr kumimoji="0" lang="es-ES" altLang="es-ES" sz="1500" b="1" i="1" u="none" strike="noStrike" cap="none" normalizeH="0" baseline="0" dirty="0" err="1">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VLPs</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pero sin contenido genético (Hepatitis B, VPH, gripe. ), partículas que resultan del </a:t>
            </a:r>
            <a:r>
              <a:rPr kumimoji="0" lang="es-ES" altLang="es-ES" sz="1500" b="1"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autoensamblaje</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de proteínas, principalmente víricas con carácter antigénico (originan </a:t>
            </a:r>
            <a:r>
              <a:rPr kumimoji="0" lang="es-ES" altLang="es-ES" sz="1500" b="1"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cápsides</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similares a las víricas, pero sin material</a:t>
            </a:r>
            <a:r>
              <a:rPr kumimoji="0" lang="es-ES" altLang="es-ES" sz="1500" b="1" i="1" u="none" strike="noStrike" cap="none" normalizeH="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genético), estas son producidas por células </a:t>
            </a:r>
            <a:r>
              <a:rPr kumimoji="0" lang="es-ES" altLang="es-ES" sz="1500" b="1" i="1" u="none" strike="noStrike" cap="none" normalizeH="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como </a:t>
            </a:r>
            <a:r>
              <a:rPr kumimoji="0" lang="es-ES" altLang="es-ES" sz="1500" b="1" i="1" u="sng" strike="noStrike" cap="none" normalizeH="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S. </a:t>
            </a:r>
            <a:r>
              <a:rPr kumimoji="0" lang="es-ES" altLang="es-ES" sz="1500" b="1" i="1" u="sng" strike="noStrike" cap="none" normalizeH="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cerevisiae</a:t>
            </a:r>
            <a:r>
              <a:rPr kumimoji="0" lang="es-ES" altLang="es-ES" sz="1500" b="1" i="1" u="none" strike="noStrike" cap="none" normalizeH="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etc.</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Las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partículas se unen a </a:t>
            </a:r>
            <a:r>
              <a:rPr kumimoji="0" lang="es-ES" altLang="es-ES" sz="1500" b="1" i="1" u="none" strike="noStrike" cap="none" normalizeH="0" baseline="0" dirty="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coadyuvantes</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que aumentan la respuesta </a:t>
            </a: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inmunitaria innata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y la conservación de los componentes </a:t>
            </a:r>
            <a:r>
              <a:rPr kumimoji="0" lang="es-ES" altLang="es-ES" sz="1500" b="1"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vacunales</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(ej. Hidróxidos y sales de </a:t>
            </a:r>
            <a:r>
              <a:rPr kumimoji="0" lang="es-ES" altLang="es-ES" sz="1500" b="1" i="1" u="none" strike="noStrike" cap="none" normalizeH="0" baseline="0" dirty="0" smtClean="0">
                <a:ln>
                  <a:noFill/>
                </a:ln>
                <a:solidFill>
                  <a:srgbClr val="006600"/>
                </a:solidFill>
                <a:effectLst/>
                <a:latin typeface="Calibri" panose="020F0502020204030204" pitchFamily="34" charset="0"/>
                <a:ea typeface="Times New Roman" panose="02020603050405020304" pitchFamily="18" charset="0"/>
                <a:cs typeface="Calibri" panose="020F0502020204030204" pitchFamily="34" charset="0"/>
              </a:rPr>
              <a:t>Aluminio)</a:t>
            </a: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Para </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interiorizar</a:t>
            </a:r>
            <a:r>
              <a:rPr kumimoji="0" lang="es-ES" altLang="es-ES" sz="1500" b="1" i="1" u="none" strike="noStrike" cap="none" normalizeH="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el ADN o ARN recombinante</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se utilizan diferentes mecanismos físicos, químicos o biológicos como pistolas de genes, </a:t>
            </a:r>
            <a:r>
              <a:rPr kumimoji="0" lang="es-ES" altLang="es-ES" sz="1500" b="1" i="1"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electroporación</a:t>
            </a:r>
            <a:r>
              <a:rPr kumimoji="0" lang="es-ES" altLang="es-ES" sz="1500" b="1" i="1"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liposomas, etc. </a:t>
            </a:r>
            <a:endParaRPr kumimoji="0" lang="es-ES" altLang="es-ES" sz="1500" b="1" i="1"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s-ES" altLang="es-ES" sz="1500" b="1" i="1" u="none" strike="noStrike" cap="none" normalizeH="0" baseline="0" dirty="0" smtClean="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Es </a:t>
            </a:r>
            <a:r>
              <a:rPr kumimoji="0" lang="es-ES" altLang="es-ES" sz="1500" b="1" i="1" u="none" strike="noStrike" cap="none" normalizeH="0" baseline="0" dirty="0">
                <a:ln>
                  <a:noFill/>
                </a:ln>
                <a:solidFill>
                  <a:srgbClr val="7030A0"/>
                </a:solidFill>
                <a:effectLst/>
                <a:latin typeface="Calibri" panose="020F0502020204030204" pitchFamily="34" charset="0"/>
                <a:ea typeface="Times New Roman" panose="02020603050405020304" pitchFamily="18" charset="0"/>
                <a:cs typeface="Calibri" panose="020F0502020204030204" pitchFamily="34" charset="0"/>
              </a:rPr>
              <a:t>posible que debamos contestar con los distintos tipos de vacunas, ya que cada una requiere de una elaboración diferente.</a:t>
            </a:r>
            <a:endParaRPr kumimoji="0" lang="es-ES" altLang="es-ES" sz="1500" b="0" i="0" u="none" strike="noStrike" cap="none" normalizeH="0" baseline="0" dirty="0">
              <a:ln>
                <a:noFill/>
              </a:ln>
              <a:solidFill>
                <a:srgbClr val="7030A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002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1520" y="116632"/>
            <a:ext cx="8640960" cy="369332"/>
          </a:xfrm>
          <a:prstGeom prst="rect">
            <a:avLst/>
          </a:prstGeom>
        </p:spPr>
        <p:txBody>
          <a:bodyPr wrap="square">
            <a:spAutoFit/>
          </a:bodyPr>
          <a:lstStyle/>
          <a:p>
            <a:pPr eaLnBrk="0" hangingPunct="0"/>
            <a:r>
              <a:rPr lang="es-ES" b="1" dirty="0"/>
              <a:t>c) ¿Cómo prepararías una vacuna frente a un agente patógeno</a:t>
            </a:r>
            <a:r>
              <a:rPr lang="es-ES" b="1" dirty="0" smtClean="0"/>
              <a:t>?</a:t>
            </a:r>
          </a:p>
        </p:txBody>
      </p:sp>
      <p:sp>
        <p:nvSpPr>
          <p:cNvPr id="5" name="Rectángulo 4"/>
          <p:cNvSpPr/>
          <p:nvPr/>
        </p:nvSpPr>
        <p:spPr>
          <a:xfrm>
            <a:off x="107504" y="733246"/>
            <a:ext cx="8928992" cy="6001643"/>
          </a:xfrm>
          <a:prstGeom prst="rect">
            <a:avLst/>
          </a:prstGeom>
        </p:spPr>
        <p:txBody>
          <a:bodyPr wrap="square">
            <a:spAutoFit/>
          </a:bodyPr>
          <a:lstStyle/>
          <a:p>
            <a:r>
              <a:rPr lang="es-ES_tradnl" sz="1400" i="1" dirty="0" smtClean="0">
                <a:solidFill>
                  <a:srgbClr val="7030A0"/>
                </a:solidFill>
              </a:rPr>
              <a:t>En general, partiremos de aislar el patógeno o parte de el. A continuación </a:t>
            </a:r>
            <a:r>
              <a:rPr lang="es-ES_tradnl" sz="1400" i="1" dirty="0" smtClean="0">
                <a:solidFill>
                  <a:srgbClr val="7030A0"/>
                </a:solidFill>
              </a:rPr>
              <a:t>se le </a:t>
            </a:r>
            <a:r>
              <a:rPr lang="es-ES_tradnl" sz="1400" i="1" dirty="0" smtClean="0">
                <a:solidFill>
                  <a:srgbClr val="7030A0"/>
                </a:solidFill>
              </a:rPr>
              <a:t>sometería a distintos tratamientos que redujeran o eliminaran su virulencia con el empleo de calor, sustancias químicas, cultivo en condiciones extremas o ingeniería genética. Mas adelante se purificarían y disolverían. Salvo las inactivadas, la mayoría necesita de la adicción de coadyuvantes que mejoren la </a:t>
            </a:r>
            <a:r>
              <a:rPr lang="es-ES_tradnl" sz="1400" i="1" dirty="0" err="1" smtClean="0">
                <a:solidFill>
                  <a:srgbClr val="7030A0"/>
                </a:solidFill>
              </a:rPr>
              <a:t>inmunogenicidad</a:t>
            </a:r>
            <a:r>
              <a:rPr lang="es-ES_tradnl" sz="1400" i="1" dirty="0" smtClean="0">
                <a:solidFill>
                  <a:srgbClr val="7030A0"/>
                </a:solidFill>
              </a:rPr>
              <a:t>.</a:t>
            </a:r>
          </a:p>
          <a:p>
            <a:r>
              <a:rPr lang="es-ES_tradnl" sz="1400" i="1" dirty="0" smtClean="0">
                <a:solidFill>
                  <a:srgbClr val="FF0000"/>
                </a:solidFill>
              </a:rPr>
              <a:t>1. Atenuadas</a:t>
            </a:r>
            <a:r>
              <a:rPr lang="es-ES_tradnl" sz="1400" i="1" dirty="0" smtClean="0">
                <a:solidFill>
                  <a:srgbClr val="FF0000"/>
                </a:solidFill>
              </a:rPr>
              <a:t>:</a:t>
            </a:r>
          </a:p>
          <a:p>
            <a:r>
              <a:rPr lang="es-ES_tradnl" sz="1200" i="1" dirty="0" smtClean="0"/>
              <a:t>La </a:t>
            </a:r>
            <a:r>
              <a:rPr lang="es-ES_tradnl" sz="1200" i="1" dirty="0"/>
              <a:t>atenuación se consigue mediante un tratamiento con formaldehido y sucesivos pases del microorganismo en medios de cultivo artificiales (medio + células embrionarias), obteniendo microorganismos que han perdido la </a:t>
            </a:r>
            <a:r>
              <a:rPr lang="es-ES_tradnl" sz="1200" i="1" dirty="0" smtClean="0"/>
              <a:t>virulencia. Las más modernas se consiguen por </a:t>
            </a:r>
            <a:r>
              <a:rPr lang="es-ES_tradnl" sz="1200" i="1" dirty="0" err="1" smtClean="0"/>
              <a:t>deleción</a:t>
            </a:r>
            <a:r>
              <a:rPr lang="es-ES_tradnl" sz="1200" i="1" dirty="0" smtClean="0"/>
              <a:t> </a:t>
            </a:r>
            <a:r>
              <a:rPr lang="es-ES_tradnl" sz="1200" i="1" dirty="0" smtClean="0"/>
              <a:t>de genes relacionados con la virulencia.</a:t>
            </a:r>
          </a:p>
          <a:p>
            <a:r>
              <a:rPr lang="es-ES_tradnl" sz="1400" i="1" dirty="0" smtClean="0">
                <a:solidFill>
                  <a:srgbClr val="FF0000"/>
                </a:solidFill>
              </a:rPr>
              <a:t>2. Inactivadas</a:t>
            </a:r>
            <a:r>
              <a:rPr lang="es-ES_tradnl" sz="1400" i="1" dirty="0" smtClean="0">
                <a:solidFill>
                  <a:srgbClr val="FF0000"/>
                </a:solidFill>
              </a:rPr>
              <a:t>:</a:t>
            </a:r>
          </a:p>
          <a:p>
            <a:r>
              <a:rPr lang="es-ES_tradnl" sz="1200" i="1" dirty="0" smtClean="0"/>
              <a:t>Se elimina la virulencia con altas temperaturas o fuertes oxidantes como el formol</a:t>
            </a:r>
            <a:r>
              <a:rPr lang="es-ES_tradnl" sz="1200" i="1" dirty="0" smtClean="0"/>
              <a:t>. El </a:t>
            </a:r>
            <a:r>
              <a:rPr lang="es-ES_tradnl" sz="1200" i="1" dirty="0" err="1" smtClean="0"/>
              <a:t>mo</a:t>
            </a:r>
            <a:r>
              <a:rPr lang="es-ES_tradnl" sz="1200" i="1" dirty="0" smtClean="0"/>
              <a:t> pierde la patogenicidad.</a:t>
            </a:r>
            <a:endParaRPr lang="es-ES_tradnl" sz="1200" i="1" dirty="0" smtClean="0"/>
          </a:p>
          <a:p>
            <a:r>
              <a:rPr lang="es-ES_tradnl" sz="1400" i="1" dirty="0" smtClean="0">
                <a:solidFill>
                  <a:srgbClr val="FF0000"/>
                </a:solidFill>
              </a:rPr>
              <a:t>3. Toxoides</a:t>
            </a:r>
            <a:r>
              <a:rPr lang="es-ES_tradnl" sz="1400" i="1" dirty="0" smtClean="0">
                <a:solidFill>
                  <a:srgbClr val="FF0000"/>
                </a:solidFill>
              </a:rPr>
              <a:t>:</a:t>
            </a:r>
          </a:p>
          <a:p>
            <a:r>
              <a:rPr lang="es-ES_tradnl" sz="1400" i="1" dirty="0" smtClean="0"/>
              <a:t>Normalmente se inactivan las toxinas por </a:t>
            </a:r>
            <a:r>
              <a:rPr lang="es-ES_tradnl" sz="1400" i="1" dirty="0" smtClean="0"/>
              <a:t>calor</a:t>
            </a:r>
            <a:endParaRPr lang="es-ES_tradnl" sz="1400" i="1" dirty="0" smtClean="0"/>
          </a:p>
          <a:p>
            <a:r>
              <a:rPr lang="es-ES_tradnl" sz="1400" i="1" dirty="0" smtClean="0">
                <a:solidFill>
                  <a:srgbClr val="FF0000"/>
                </a:solidFill>
              </a:rPr>
              <a:t>4. Basadas en partes del patógeno:</a:t>
            </a:r>
          </a:p>
          <a:p>
            <a:r>
              <a:rPr lang="es-ES_tradnl" sz="1400" i="1" dirty="0" smtClean="0">
                <a:solidFill>
                  <a:srgbClr val="FF0000"/>
                </a:solidFill>
              </a:rPr>
              <a:t>	a) Subunidades</a:t>
            </a:r>
            <a:r>
              <a:rPr lang="es-ES_tradnl" sz="1400" i="1" dirty="0" smtClean="0">
                <a:solidFill>
                  <a:srgbClr val="FF0000"/>
                </a:solidFill>
              </a:rPr>
              <a:t>:</a:t>
            </a:r>
          </a:p>
          <a:p>
            <a:r>
              <a:rPr lang="es-ES_tradnl" sz="1400" i="1" dirty="0" smtClean="0"/>
              <a:t>	Por </a:t>
            </a:r>
            <a:r>
              <a:rPr lang="es-ES_tradnl" sz="1400" i="1" dirty="0" smtClean="0"/>
              <a:t>aislamiento o biosíntesis de antígenos purificados </a:t>
            </a:r>
          </a:p>
          <a:p>
            <a:r>
              <a:rPr lang="es-ES_tradnl" sz="1400" i="1" dirty="0" smtClean="0">
                <a:solidFill>
                  <a:srgbClr val="FF0000"/>
                </a:solidFill>
              </a:rPr>
              <a:t>	b)Recombinantes</a:t>
            </a:r>
            <a:r>
              <a:rPr lang="es-ES_tradnl" sz="1400" i="1" dirty="0" smtClean="0">
                <a:solidFill>
                  <a:srgbClr val="FF0000"/>
                </a:solidFill>
              </a:rPr>
              <a:t>:</a:t>
            </a:r>
          </a:p>
          <a:p>
            <a:pPr marL="285750" indent="-285750">
              <a:buFontTx/>
              <a:buChar char="-"/>
            </a:pPr>
            <a:r>
              <a:rPr lang="es-ES_tradnl" sz="1400" i="1" dirty="0" smtClean="0">
                <a:solidFill>
                  <a:srgbClr val="7030A0"/>
                </a:solidFill>
              </a:rPr>
              <a:t>Con vectores: </a:t>
            </a:r>
            <a:r>
              <a:rPr lang="es-ES_tradnl" sz="1400" i="1" dirty="0" smtClean="0"/>
              <a:t>Virus no virulentos a los que se les inserta genes del virus patógeno, correspondientes con proteínas antigénicas. También virus vaciados a los que se les insertan genes antigénicos de otros virus.</a:t>
            </a:r>
          </a:p>
          <a:p>
            <a:pPr marL="285750" indent="-285750">
              <a:buFontTx/>
              <a:buChar char="-"/>
            </a:pPr>
            <a:r>
              <a:rPr lang="es-ES_tradnl" sz="1400" i="1" dirty="0" smtClean="0">
                <a:solidFill>
                  <a:srgbClr val="7030A0"/>
                </a:solidFill>
              </a:rPr>
              <a:t>Utilizando organismos transgénicos </a:t>
            </a:r>
            <a:r>
              <a:rPr lang="es-ES_tradnl" sz="1400" i="1" dirty="0" smtClean="0"/>
              <a:t>como bacterias o </a:t>
            </a:r>
            <a:r>
              <a:rPr lang="es-ES_tradnl" sz="1400" i="1" dirty="0" smtClean="0">
                <a:solidFill>
                  <a:srgbClr val="7030A0"/>
                </a:solidFill>
              </a:rPr>
              <a:t>levaduras </a:t>
            </a:r>
            <a:r>
              <a:rPr lang="es-ES_tradnl" sz="1400" i="1" dirty="0" smtClean="0"/>
              <a:t>que contienen genes antigénicos insertados por ingeniería </a:t>
            </a:r>
            <a:r>
              <a:rPr lang="es-ES_tradnl" sz="1400" i="1" dirty="0" smtClean="0"/>
              <a:t>genética que se expresan en forma de proteínas antigénicas.</a:t>
            </a:r>
            <a:endParaRPr lang="es-ES_tradnl" sz="1400" i="1" dirty="0" smtClean="0"/>
          </a:p>
          <a:p>
            <a:pPr marL="285750" indent="-285750">
              <a:buFontTx/>
              <a:buChar char="-"/>
            </a:pPr>
            <a:r>
              <a:rPr lang="es-ES_tradnl" sz="1400" i="1" dirty="0" err="1" smtClean="0">
                <a:solidFill>
                  <a:srgbClr val="7030A0"/>
                </a:solidFill>
              </a:rPr>
              <a:t>VPLs</a:t>
            </a:r>
            <a:r>
              <a:rPr lang="es-ES_tradnl" sz="1400" i="1" dirty="0" smtClean="0">
                <a:solidFill>
                  <a:srgbClr val="7030A0"/>
                </a:solidFill>
              </a:rPr>
              <a:t>:</a:t>
            </a:r>
            <a:r>
              <a:rPr lang="es-ES_tradnl" sz="1400" i="1" dirty="0" smtClean="0"/>
              <a:t> (Partículas similares a virus). Se obtienen de forma similar a las anteriores, pero, en este caso los transgénicos producen proteínas víricas que se </a:t>
            </a:r>
            <a:r>
              <a:rPr lang="es-ES_tradnl" sz="1400" i="1" dirty="0" err="1" smtClean="0"/>
              <a:t>autoensamblan</a:t>
            </a:r>
            <a:r>
              <a:rPr lang="es-ES_tradnl" sz="1400" i="1" dirty="0" smtClean="0"/>
              <a:t> generando </a:t>
            </a:r>
            <a:r>
              <a:rPr lang="es-ES_tradnl" sz="1400" i="1" dirty="0" err="1" smtClean="0"/>
              <a:t>pseudocápsides</a:t>
            </a:r>
            <a:r>
              <a:rPr lang="es-ES_tradnl" sz="1400" i="1" dirty="0" smtClean="0"/>
              <a:t> antigénicas. </a:t>
            </a:r>
          </a:p>
          <a:p>
            <a:r>
              <a:rPr lang="es-ES_tradnl" sz="1400" i="1" dirty="0" smtClean="0">
                <a:solidFill>
                  <a:srgbClr val="FF0000"/>
                </a:solidFill>
              </a:rPr>
              <a:t>	c) Genéticas</a:t>
            </a:r>
            <a:r>
              <a:rPr lang="es-ES_tradnl" sz="1400" i="1" dirty="0" smtClean="0">
                <a:solidFill>
                  <a:srgbClr val="FF0000"/>
                </a:solidFill>
              </a:rPr>
              <a:t>:</a:t>
            </a:r>
          </a:p>
          <a:p>
            <a:r>
              <a:rPr lang="es-ES_tradnl" sz="1400" i="1" dirty="0" smtClean="0"/>
              <a:t>De última generación, se basan en suministrar fragmentos de </a:t>
            </a:r>
            <a:r>
              <a:rPr lang="es-ES_tradnl" sz="1400" i="1" dirty="0" smtClean="0">
                <a:solidFill>
                  <a:srgbClr val="7030A0"/>
                </a:solidFill>
              </a:rPr>
              <a:t>ADN</a:t>
            </a:r>
            <a:r>
              <a:rPr lang="es-ES_tradnl" sz="1400" i="1" dirty="0" smtClean="0"/>
              <a:t> (unido a plásmidos) o </a:t>
            </a:r>
            <a:r>
              <a:rPr lang="es-ES_tradnl" sz="1400" i="1" dirty="0" err="1" smtClean="0">
                <a:solidFill>
                  <a:srgbClr val="7030A0"/>
                </a:solidFill>
              </a:rPr>
              <a:t>ARNm</a:t>
            </a:r>
            <a:r>
              <a:rPr lang="es-ES_tradnl" sz="1400" i="1" dirty="0" smtClean="0">
                <a:solidFill>
                  <a:srgbClr val="7030A0"/>
                </a:solidFill>
              </a:rPr>
              <a:t>,</a:t>
            </a:r>
            <a:r>
              <a:rPr lang="es-ES_tradnl" sz="1400" i="1" dirty="0" smtClean="0"/>
              <a:t> que se expresan en nuestras células en forma de proteínas antigénicas. Requieren de vehículos como liposomas o técnicas de </a:t>
            </a:r>
            <a:r>
              <a:rPr lang="es-ES_tradnl" sz="1400" i="1" dirty="0" err="1" smtClean="0"/>
              <a:t>electroporación</a:t>
            </a:r>
            <a:r>
              <a:rPr lang="es-ES_tradnl" sz="1400" i="1" dirty="0" smtClean="0"/>
              <a:t>, </a:t>
            </a:r>
            <a:r>
              <a:rPr lang="es-ES_tradnl" sz="1400" i="1" dirty="0" err="1" smtClean="0"/>
              <a:t>microinyección</a:t>
            </a:r>
            <a:r>
              <a:rPr lang="es-ES_tradnl" sz="1400" i="1" dirty="0" smtClean="0"/>
              <a:t>, pistolas de genes,…</a:t>
            </a:r>
          </a:p>
          <a:p>
            <a:r>
              <a:rPr lang="es-ES_tradnl" sz="1400" i="1" dirty="0" smtClean="0">
                <a:solidFill>
                  <a:srgbClr val="7030A0"/>
                </a:solidFill>
              </a:rPr>
              <a:t>Todas ellas pasaran por una serie de etapas para garantizar su eficacia y seguridad</a:t>
            </a:r>
            <a:r>
              <a:rPr lang="es-ES_tradnl" sz="1400" i="1" dirty="0" smtClean="0">
                <a:solidFill>
                  <a:srgbClr val="7030A0"/>
                </a:solidFill>
              </a:rPr>
              <a:t>: Preclínica </a:t>
            </a:r>
            <a:r>
              <a:rPr lang="es-ES_tradnl" sz="1400" i="1" dirty="0" smtClean="0">
                <a:solidFill>
                  <a:srgbClr val="7030A0"/>
                </a:solidFill>
              </a:rPr>
              <a:t>(con cultivos celulares y animales). Fases 1,2 y 3, Ensayos con humanos, aumentando el nº de personas en cada fase.</a:t>
            </a:r>
          </a:p>
        </p:txBody>
      </p:sp>
      <p:sp>
        <p:nvSpPr>
          <p:cNvPr id="6" name="Rectángulo 5"/>
          <p:cNvSpPr/>
          <p:nvPr/>
        </p:nvSpPr>
        <p:spPr>
          <a:xfrm>
            <a:off x="251520" y="437743"/>
            <a:ext cx="8347890" cy="369332"/>
          </a:xfrm>
          <a:prstGeom prst="rect">
            <a:avLst/>
          </a:prstGeom>
        </p:spPr>
        <p:txBody>
          <a:bodyPr wrap="square">
            <a:spAutoFit/>
          </a:bodyPr>
          <a:lstStyle/>
          <a:p>
            <a:pPr eaLnBrk="0" hangingPunct="0"/>
            <a:r>
              <a:rPr lang="es-ES" i="1" dirty="0">
                <a:solidFill>
                  <a:srgbClr val="FF0000"/>
                </a:solidFill>
              </a:rPr>
              <a:t>Cada tipo de vacuna requiere de mecanismos de elaboración diferentes:</a:t>
            </a:r>
          </a:p>
        </p:txBody>
      </p:sp>
    </p:spTree>
    <p:extLst>
      <p:ext uri="{BB962C8B-B14F-4D97-AF65-F5344CB8AC3E}">
        <p14:creationId xmlns:p14="http://schemas.microsoft.com/office/powerpoint/2010/main" val="3546164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9 Tabla"/>
          <p:cNvGraphicFramePr>
            <a:graphicFrameLocks noGrp="1"/>
          </p:cNvGraphicFramePr>
          <p:nvPr>
            <p:extLst>
              <p:ext uri="{D42A27DB-BD31-4B8C-83A1-F6EECF244321}">
                <p14:modId xmlns:p14="http://schemas.microsoft.com/office/powerpoint/2010/main" val="2810576444"/>
              </p:ext>
            </p:extLst>
          </p:nvPr>
        </p:nvGraphicFramePr>
        <p:xfrm>
          <a:off x="210230" y="659712"/>
          <a:ext cx="8803128" cy="6202593"/>
        </p:xfrm>
        <a:graphic>
          <a:graphicData uri="http://schemas.openxmlformats.org/drawingml/2006/table">
            <a:tbl>
              <a:tblPr/>
              <a:tblGrid>
                <a:gridCol w="1047681">
                  <a:extLst>
                    <a:ext uri="{9D8B030D-6E8A-4147-A177-3AD203B41FA5}">
                      <a16:colId xmlns:a16="http://schemas.microsoft.com/office/drawing/2014/main" val="20000"/>
                    </a:ext>
                  </a:extLst>
                </a:gridCol>
                <a:gridCol w="1091297">
                  <a:extLst>
                    <a:ext uri="{9D8B030D-6E8A-4147-A177-3AD203B41FA5}">
                      <a16:colId xmlns:a16="http://schemas.microsoft.com/office/drawing/2014/main" val="20001"/>
                    </a:ext>
                  </a:extLst>
                </a:gridCol>
                <a:gridCol w="930220">
                  <a:extLst>
                    <a:ext uri="{9D8B030D-6E8A-4147-A177-3AD203B41FA5}">
                      <a16:colId xmlns:a16="http://schemas.microsoft.com/office/drawing/2014/main" val="20002"/>
                    </a:ext>
                  </a:extLst>
                </a:gridCol>
                <a:gridCol w="1022500">
                  <a:extLst>
                    <a:ext uri="{9D8B030D-6E8A-4147-A177-3AD203B41FA5}">
                      <a16:colId xmlns:a16="http://schemas.microsoft.com/office/drawing/2014/main" val="20003"/>
                    </a:ext>
                  </a:extLst>
                </a:gridCol>
                <a:gridCol w="1684936">
                  <a:extLst>
                    <a:ext uri="{9D8B030D-6E8A-4147-A177-3AD203B41FA5}">
                      <a16:colId xmlns:a16="http://schemas.microsoft.com/office/drawing/2014/main" val="20004"/>
                    </a:ext>
                  </a:extLst>
                </a:gridCol>
                <a:gridCol w="1439492">
                  <a:extLst>
                    <a:ext uri="{9D8B030D-6E8A-4147-A177-3AD203B41FA5}">
                      <a16:colId xmlns:a16="http://schemas.microsoft.com/office/drawing/2014/main" val="20005"/>
                    </a:ext>
                  </a:extLst>
                </a:gridCol>
                <a:gridCol w="1587002">
                  <a:extLst>
                    <a:ext uri="{9D8B030D-6E8A-4147-A177-3AD203B41FA5}">
                      <a16:colId xmlns:a16="http://schemas.microsoft.com/office/drawing/2014/main" val="406604804"/>
                    </a:ext>
                  </a:extLst>
                </a:gridCol>
              </a:tblGrid>
              <a:tr h="504056">
                <a:tc gridSpan="6">
                  <a:txBody>
                    <a:bodyPr/>
                    <a:lstStyle/>
                    <a:p>
                      <a:pPr algn="ctr"/>
                      <a:r>
                        <a:rPr lang="es-ES" sz="1800" dirty="0">
                          <a:effectLst/>
                          <a:latin typeface="Calibri" panose="020F0502020204030204" pitchFamily="34" charset="0"/>
                          <a:ea typeface="Times New Roman" panose="02020603050405020304" pitchFamily="18" charset="0"/>
                        </a:rPr>
                        <a:t>Característica </a:t>
                      </a:r>
                      <a:endParaRPr lang="es-ES" dirty="0"/>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hMerge="1">
                  <a:txBody>
                    <a:bodyPr/>
                    <a:lstStyle/>
                    <a:p>
                      <a:endParaRPr lang="es-ES" dirty="0"/>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a:txBody>
                    <a:bodyPr/>
                    <a:lstStyle/>
                    <a:p>
                      <a:pPr algn="ctr">
                        <a:spcAft>
                          <a:spcPts val="0"/>
                        </a:spcAft>
                      </a:pPr>
                      <a:r>
                        <a:rPr lang="es-ES" sz="2000" dirty="0">
                          <a:effectLst/>
                          <a:latin typeface="Calibri" panose="020F0502020204030204" pitchFamily="34" charset="0"/>
                          <a:ea typeface="Times New Roman" panose="02020603050405020304" pitchFamily="18" charset="0"/>
                        </a:rPr>
                        <a:t>Ejemplos</a:t>
                      </a:r>
                      <a:endParaRPr lang="es-ES" sz="2000"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0"/>
                  </a:ext>
                </a:extLst>
              </a:tr>
              <a:tr h="504056">
                <a:tc>
                  <a:txBody>
                    <a:bodyPr/>
                    <a:lstStyle/>
                    <a:p>
                      <a:pPr algn="ctr">
                        <a:spcAft>
                          <a:spcPts val="0"/>
                        </a:spcAft>
                      </a:pPr>
                      <a:r>
                        <a:rPr lang="es-ES" sz="1200" dirty="0" err="1">
                          <a:latin typeface="Arial" pitchFamily="34" charset="0"/>
                          <a:ea typeface="Times New Roman"/>
                          <a:cs typeface="Arial" pitchFamily="34" charset="0"/>
                        </a:rPr>
                        <a:t>Acelulares</a:t>
                      </a:r>
                      <a:endParaRPr lang="es-ES_tradnl" sz="12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gridSpan="5">
                  <a:txBody>
                    <a:bodyPr/>
                    <a:lstStyle/>
                    <a:p>
                      <a:pPr algn="l">
                        <a:spcAft>
                          <a:spcPts val="0"/>
                        </a:spcAft>
                      </a:pPr>
                      <a:r>
                        <a:rPr lang="es-ES_tradnl" sz="1600" dirty="0">
                          <a:latin typeface="Arial" pitchFamily="34" charset="0"/>
                          <a:ea typeface="Times New Roman"/>
                          <a:cs typeface="Arial" pitchFamily="34" charset="0"/>
                        </a:rPr>
                        <a:t> </a:t>
                      </a:r>
                      <a:r>
                        <a:rPr lang="es-ES" sz="1600" dirty="0">
                          <a:latin typeface="Arial" pitchFamily="34" charset="0"/>
                          <a:ea typeface="Times New Roman"/>
                          <a:cs typeface="Arial" pitchFamily="34" charset="0"/>
                        </a:rPr>
                        <a:t>Virus: Parásitos obligados</a:t>
                      </a:r>
                      <a:endParaRPr lang="es-ES_tradnl" sz="16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hMerge="1">
                  <a:txBody>
                    <a:bodyPr/>
                    <a:lstStyle/>
                    <a:p>
                      <a:endParaRPr lang="es-ES_tradnl"/>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400" b="1" i="1" dirty="0">
                          <a:effectLst/>
                          <a:latin typeface="Calibri" panose="020F0502020204030204" pitchFamily="34" charset="0"/>
                          <a:ea typeface="Times New Roman" panose="02020603050405020304" pitchFamily="18" charset="0"/>
                        </a:rPr>
                        <a:t>VIH, v. de la gripe, </a:t>
                      </a:r>
                    </a:p>
                    <a:p>
                      <a:pPr marL="0" marR="0" lvl="0" indent="0" algn="l" defTabSz="914400" rtl="0" eaLnBrk="1" fontAlgn="auto" latinLnBrk="0" hangingPunct="1">
                        <a:lnSpc>
                          <a:spcPct val="100000"/>
                        </a:lnSpc>
                        <a:spcBef>
                          <a:spcPts val="0"/>
                        </a:spcBef>
                        <a:spcAft>
                          <a:spcPts val="0"/>
                        </a:spcAft>
                        <a:buClrTx/>
                        <a:buSzTx/>
                        <a:buFontTx/>
                        <a:buNone/>
                        <a:tabLst/>
                        <a:defRPr/>
                      </a:pPr>
                      <a:r>
                        <a:rPr lang="fr-BE" sz="1400" b="1" i="1" dirty="0">
                          <a:effectLst/>
                          <a:latin typeface="Calibri" panose="020F0502020204030204" pitchFamily="34" charset="0"/>
                          <a:ea typeface="Times New Roman" panose="02020603050405020304" pitchFamily="18" charset="0"/>
                        </a:rPr>
                        <a:t>Sarc-cov-2, , viruela, varicela,</a:t>
                      </a:r>
                      <a:r>
                        <a:rPr lang="fr-BE" sz="1400" b="1" i="1" baseline="0" dirty="0">
                          <a:effectLst/>
                          <a:latin typeface="Calibri" panose="020F0502020204030204" pitchFamily="34" charset="0"/>
                          <a:ea typeface="Times New Roman" panose="02020603050405020304" pitchFamily="18" charset="0"/>
                        </a:rPr>
                        <a:t> Hepatitis A</a:t>
                      </a:r>
                      <a:endParaRPr lang="es-ES" sz="1400" b="1" i="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3097169411"/>
                  </a:ext>
                </a:extLst>
              </a:tr>
              <a:tr h="573271">
                <a:tc rowSpan="7">
                  <a:txBody>
                    <a:bodyPr/>
                    <a:lstStyle/>
                    <a:p>
                      <a:pPr algn="ctr">
                        <a:spcAft>
                          <a:spcPts val="0"/>
                        </a:spcAft>
                      </a:pPr>
                      <a:r>
                        <a:rPr lang="es-ES" sz="1600" dirty="0" err="1">
                          <a:latin typeface="Arial" pitchFamily="34" charset="0"/>
                          <a:ea typeface="Times New Roman"/>
                          <a:cs typeface="Arial" pitchFamily="34" charset="0"/>
                        </a:rPr>
                        <a:t>Célulares</a:t>
                      </a:r>
                      <a:endParaRPr lang="es-ES_tradnl" sz="16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rowSpan="2">
                  <a:txBody>
                    <a:bodyPr/>
                    <a:lstStyle/>
                    <a:p>
                      <a:pPr algn="ctr">
                        <a:spcAft>
                          <a:spcPts val="0"/>
                        </a:spcAft>
                      </a:pPr>
                      <a:r>
                        <a:rPr lang="es-ES" sz="1400" dirty="0">
                          <a:latin typeface="Arial" pitchFamily="34" charset="0"/>
                          <a:ea typeface="Times New Roman"/>
                          <a:cs typeface="Arial" pitchFamily="34" charset="0"/>
                        </a:rPr>
                        <a:t>Procariotas</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gridSpan="2">
                  <a:txBody>
                    <a:bodyPr/>
                    <a:lstStyle/>
                    <a:p>
                      <a:pPr algn="ctr">
                        <a:spcAft>
                          <a:spcPts val="0"/>
                        </a:spcAft>
                      </a:pPr>
                      <a:r>
                        <a:rPr lang="es-ES_tradnl" sz="1400" dirty="0">
                          <a:latin typeface="Arial" pitchFamily="34" charset="0"/>
                          <a:ea typeface="Times New Roman"/>
                          <a:cs typeface="Arial" pitchFamily="34" charset="0"/>
                        </a:rPr>
                        <a:t> Dominio </a:t>
                      </a:r>
                      <a:r>
                        <a:rPr lang="es-ES" sz="1400" dirty="0">
                          <a:latin typeface="Arial" pitchFamily="34" charset="0"/>
                          <a:ea typeface="Times New Roman"/>
                          <a:cs typeface="Arial" pitchFamily="34" charset="0"/>
                        </a:rPr>
                        <a:t>Bacterias (</a:t>
                      </a:r>
                      <a:r>
                        <a:rPr lang="es-ES" sz="1400" dirty="0" err="1">
                          <a:latin typeface="Arial" pitchFamily="34" charset="0"/>
                          <a:ea typeface="Times New Roman"/>
                          <a:cs typeface="Arial" pitchFamily="34" charset="0"/>
                        </a:rPr>
                        <a:t>Eubacterias</a:t>
                      </a:r>
                      <a:r>
                        <a:rPr lang="es-ES" sz="1400" dirty="0">
                          <a:latin typeface="Arial" pitchFamily="34" charset="0"/>
                          <a:ea typeface="Times New Roman"/>
                          <a:cs typeface="Arial" pitchFamily="34" charset="0"/>
                        </a:rPr>
                        <a:t>)    </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hMerge="1">
                  <a:txBody>
                    <a:bodyPr/>
                    <a:lstStyle/>
                    <a:p>
                      <a:endParaRPr lang="es-ES_tradnl"/>
                    </a:p>
                  </a:txBody>
                  <a:tcPr/>
                </a:tc>
                <a:tc>
                  <a:txBody>
                    <a:bodyPr/>
                    <a:lstStyle/>
                    <a:p>
                      <a:pPr algn="ctr">
                        <a:spcAft>
                          <a:spcPts val="0"/>
                        </a:spcAft>
                      </a:pPr>
                      <a:r>
                        <a:rPr lang="es-ES" sz="1400" dirty="0">
                          <a:latin typeface="Arial" pitchFamily="34" charset="0"/>
                          <a:ea typeface="Times New Roman"/>
                          <a:cs typeface="Arial" pitchFamily="34" charset="0"/>
                        </a:rPr>
                        <a:t>Reino Mónera</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l">
                        <a:spcAft>
                          <a:spcPts val="0"/>
                        </a:spcAft>
                      </a:pPr>
                      <a:r>
                        <a:rPr lang="es-ES" sz="1100" b="1" i="1" dirty="0">
                          <a:latin typeface="Arial" pitchFamily="34" charset="0"/>
                          <a:ea typeface="Times New Roman"/>
                          <a:cs typeface="Arial" pitchFamily="34" charset="0"/>
                        </a:rPr>
                        <a:t>G-</a:t>
                      </a:r>
                      <a:r>
                        <a:rPr lang="es-ES" sz="1100" b="1" i="1" baseline="0" dirty="0">
                          <a:latin typeface="Arial" pitchFamily="34" charset="0"/>
                          <a:ea typeface="Times New Roman"/>
                          <a:cs typeface="Arial" pitchFamily="34" charset="0"/>
                        </a:rPr>
                        <a:t> :</a:t>
                      </a:r>
                      <a:r>
                        <a:rPr lang="es-ES" sz="1100" b="1" i="1" dirty="0">
                          <a:latin typeface="Arial" pitchFamily="34" charset="0"/>
                          <a:ea typeface="Times New Roman"/>
                          <a:cs typeface="Arial" pitchFamily="34" charset="0"/>
                        </a:rPr>
                        <a:t>Todo tipo</a:t>
                      </a:r>
                    </a:p>
                    <a:p>
                      <a:pPr algn="l">
                        <a:spcAft>
                          <a:spcPts val="0"/>
                        </a:spcAft>
                      </a:pPr>
                      <a:r>
                        <a:rPr lang="es-ES" sz="1100" b="1" i="1" dirty="0">
                          <a:latin typeface="Arial" pitchFamily="34" charset="0"/>
                          <a:ea typeface="Times New Roman"/>
                          <a:cs typeface="Arial" pitchFamily="34" charset="0"/>
                        </a:rPr>
                        <a:t>G+:</a:t>
                      </a:r>
                      <a:r>
                        <a:rPr lang="es-ES" sz="1100" b="1" i="1" baseline="0" dirty="0">
                          <a:latin typeface="Arial" pitchFamily="34" charset="0"/>
                          <a:ea typeface="Times New Roman"/>
                          <a:cs typeface="Arial" pitchFamily="34" charset="0"/>
                        </a:rPr>
                        <a:t> Heterótrofos</a:t>
                      </a:r>
                      <a:endParaRPr lang="es-ES_tradnl" sz="11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600" b="1" i="1" u="sng" dirty="0" err="1">
                          <a:effectLst/>
                          <a:latin typeface="Calibri" panose="020F0502020204030204" pitchFamily="34" charset="0"/>
                          <a:ea typeface="Times New Roman" panose="02020603050405020304" pitchFamily="18" charset="0"/>
                        </a:rPr>
                        <a:t>Escherichia</a:t>
                      </a:r>
                      <a:r>
                        <a:rPr lang="es-ES" sz="1600" b="1" i="1" u="sng" dirty="0">
                          <a:effectLst/>
                          <a:latin typeface="Calibri" panose="020F0502020204030204" pitchFamily="34" charset="0"/>
                          <a:ea typeface="Times New Roman" panose="02020603050405020304" pitchFamily="18" charset="0"/>
                        </a:rPr>
                        <a:t> </a:t>
                      </a:r>
                      <a:r>
                        <a:rPr lang="es-ES" sz="1600" b="1" i="1" u="sng" dirty="0" err="1">
                          <a:effectLst/>
                          <a:latin typeface="Calibri" panose="020F0502020204030204" pitchFamily="34" charset="0"/>
                          <a:ea typeface="Times New Roman" panose="02020603050405020304" pitchFamily="18" charset="0"/>
                        </a:rPr>
                        <a:t>coli</a:t>
                      </a:r>
                      <a:endParaRPr lang="es-ES" sz="16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2653692460"/>
                  </a:ext>
                </a:extLst>
              </a:tr>
              <a:tr h="1335811">
                <a:tc vMerge="1">
                  <a:txBody>
                    <a:bodyPr/>
                    <a:lstStyle/>
                    <a:p>
                      <a:pPr algn="ctr">
                        <a:spcAft>
                          <a:spcPts val="0"/>
                        </a:spcAft>
                      </a:pPr>
                      <a:endParaRPr lang="es-ES_tradnl" sz="16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vMerge="1">
                  <a:txBody>
                    <a:bodyPr/>
                    <a:lstStyle/>
                    <a:p>
                      <a:pPr algn="ctr">
                        <a:spcAft>
                          <a:spcPts val="0"/>
                        </a:spcAft>
                      </a:pP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gridSpan="2">
                  <a:txBody>
                    <a:bodyPr/>
                    <a:lstStyle/>
                    <a:p>
                      <a:pPr algn="ctr">
                        <a:spcAft>
                          <a:spcPts val="0"/>
                        </a:spcAft>
                      </a:pPr>
                      <a:r>
                        <a:rPr lang="es-ES_tradnl" sz="1400" dirty="0">
                          <a:latin typeface="Arial" pitchFamily="34" charset="0"/>
                          <a:ea typeface="Times New Roman"/>
                          <a:cs typeface="Arial" pitchFamily="34" charset="0"/>
                        </a:rPr>
                        <a:t>Dominio </a:t>
                      </a:r>
                      <a:r>
                        <a:rPr lang="es-ES" sz="1400" dirty="0" err="1">
                          <a:latin typeface="Arial" pitchFamily="34" charset="0"/>
                          <a:ea typeface="Times New Roman"/>
                          <a:cs typeface="Arial" pitchFamily="34" charset="0"/>
                        </a:rPr>
                        <a:t>Archaea</a:t>
                      </a:r>
                      <a:r>
                        <a:rPr lang="es-ES" sz="1400" dirty="0">
                          <a:latin typeface="Arial" pitchFamily="34" charset="0"/>
                          <a:ea typeface="Times New Roman"/>
                          <a:cs typeface="Arial" pitchFamily="34" charset="0"/>
                        </a:rPr>
                        <a:t> </a:t>
                      </a:r>
                    </a:p>
                    <a:p>
                      <a:pPr algn="ctr">
                        <a:spcAft>
                          <a:spcPts val="0"/>
                        </a:spcAft>
                      </a:pPr>
                      <a:r>
                        <a:rPr lang="es-ES" sz="1400" dirty="0">
                          <a:latin typeface="Arial" pitchFamily="34" charset="0"/>
                          <a:ea typeface="Times New Roman"/>
                          <a:cs typeface="Arial" pitchFamily="34" charset="0"/>
                        </a:rPr>
                        <a:t>(</a:t>
                      </a:r>
                      <a:r>
                        <a:rPr lang="es-ES" sz="1400" dirty="0" err="1">
                          <a:latin typeface="Arial" pitchFamily="34" charset="0"/>
                          <a:ea typeface="Times New Roman"/>
                          <a:cs typeface="Arial" pitchFamily="34" charset="0"/>
                        </a:rPr>
                        <a:t>Arqueobacterias</a:t>
                      </a:r>
                      <a:r>
                        <a:rPr lang="es-ES" sz="1400" dirty="0">
                          <a:latin typeface="Arial" pitchFamily="34" charset="0"/>
                          <a:ea typeface="Times New Roman"/>
                          <a:cs typeface="Arial" pitchFamily="34" charset="0"/>
                        </a:rPr>
                        <a:t>) </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hMerge="1">
                  <a:txBody>
                    <a:bodyPr/>
                    <a:lstStyle/>
                    <a:p>
                      <a:endParaRPr lang="es-ES_tradnl"/>
                    </a:p>
                  </a:txBody>
                  <a:tcPr/>
                </a:tc>
                <a:tc>
                  <a:txBody>
                    <a:bodyPr/>
                    <a:lstStyle/>
                    <a:p>
                      <a:pPr algn="ctr">
                        <a:spcAft>
                          <a:spcPts val="0"/>
                        </a:spcAft>
                      </a:pPr>
                      <a:endParaRPr lang="es-ES" sz="1400" dirty="0">
                        <a:latin typeface="Arial" pitchFamily="34" charset="0"/>
                        <a:ea typeface="Times New Roman"/>
                        <a:cs typeface="Arial" pitchFamily="34" charset="0"/>
                      </a:endParaRPr>
                    </a:p>
                    <a:p>
                      <a:pPr algn="ctr">
                        <a:spcAft>
                          <a:spcPts val="0"/>
                        </a:spcAft>
                      </a:pPr>
                      <a:r>
                        <a:rPr lang="es-ES" sz="1400" dirty="0">
                          <a:latin typeface="Arial" pitchFamily="34" charset="0"/>
                          <a:ea typeface="Times New Roman"/>
                          <a:cs typeface="Arial" pitchFamily="34" charset="0"/>
                        </a:rPr>
                        <a:t>Reino Mónera</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marL="171450" indent="-171450" algn="l">
                        <a:spcAft>
                          <a:spcPts val="0"/>
                        </a:spcAft>
                        <a:buFont typeface="Arial" panose="020B0604020202020204" pitchFamily="34" charset="0"/>
                        <a:buChar char="•"/>
                      </a:pPr>
                      <a:r>
                        <a:rPr lang="es-ES" sz="1100" b="1" i="1" dirty="0">
                          <a:latin typeface="Arial" pitchFamily="34" charset="0"/>
                          <a:ea typeface="Times New Roman"/>
                          <a:cs typeface="Arial" pitchFamily="34" charset="0"/>
                        </a:rPr>
                        <a:t>Heterótrofos, principalmente </a:t>
                      </a:r>
                      <a:r>
                        <a:rPr lang="es-ES" sz="1100" b="1" i="1" dirty="0">
                          <a:solidFill>
                            <a:srgbClr val="7030A0"/>
                          </a:solidFill>
                          <a:latin typeface="Arial" pitchFamily="34" charset="0"/>
                          <a:ea typeface="Times New Roman"/>
                          <a:cs typeface="Arial" pitchFamily="34" charset="0"/>
                        </a:rPr>
                        <a:t>respiradores aerobios o anaerobios</a:t>
                      </a:r>
                    </a:p>
                    <a:p>
                      <a:pPr marL="171450" indent="-171450" algn="l">
                        <a:spcAft>
                          <a:spcPts val="0"/>
                        </a:spcAft>
                        <a:buFont typeface="Arial" panose="020B0604020202020204" pitchFamily="34" charset="0"/>
                        <a:buChar char="•"/>
                      </a:pPr>
                      <a:r>
                        <a:rPr lang="es-ES" sz="1100" i="1" dirty="0">
                          <a:latin typeface="Arial" pitchFamily="34" charset="0"/>
                          <a:ea typeface="Times New Roman"/>
                          <a:cs typeface="Arial" pitchFamily="34" charset="0"/>
                        </a:rPr>
                        <a:t>Algunos fermentadores o </a:t>
                      </a:r>
                      <a:r>
                        <a:rPr lang="es-ES" sz="1100" i="1" dirty="0" err="1">
                          <a:latin typeface="Arial" pitchFamily="34" charset="0"/>
                          <a:ea typeface="Times New Roman"/>
                          <a:cs typeface="Arial" pitchFamily="34" charset="0"/>
                        </a:rPr>
                        <a:t>quimiolitotróficos</a:t>
                      </a:r>
                      <a:endParaRPr lang="es-ES_tradnl" sz="1100"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endParaRPr lang="es-ES" sz="1600" b="1" dirty="0">
                        <a:effectLst/>
                        <a:latin typeface="Times New Roman" panose="02020603050405020304" pitchFamily="18" charset="0"/>
                        <a:ea typeface="Times New Roman" panose="02020603050405020304" pitchFamily="18" charset="0"/>
                      </a:endParaRPr>
                    </a:p>
                    <a:p>
                      <a:pPr algn="ctr">
                        <a:spcAft>
                          <a:spcPts val="0"/>
                        </a:spcAft>
                      </a:pPr>
                      <a:r>
                        <a:rPr lang="es-ES" sz="1600" b="1" dirty="0">
                          <a:solidFill>
                            <a:schemeClr val="tx1"/>
                          </a:solidFill>
                          <a:effectLst/>
                          <a:latin typeface="Calibri" panose="020F0502020204030204" pitchFamily="34" charset="0"/>
                          <a:ea typeface="Times New Roman" panose="02020603050405020304" pitchFamily="18" charset="0"/>
                        </a:rPr>
                        <a:t>Bacterias </a:t>
                      </a:r>
                      <a:r>
                        <a:rPr lang="es-ES" sz="1600" b="1" dirty="0" err="1">
                          <a:solidFill>
                            <a:schemeClr val="tx1"/>
                          </a:solidFill>
                          <a:effectLst/>
                          <a:latin typeface="Calibri" panose="020F0502020204030204" pitchFamily="34" charset="0"/>
                          <a:ea typeface="Times New Roman" panose="02020603050405020304" pitchFamily="18" charset="0"/>
                        </a:rPr>
                        <a:t>metanógenas</a:t>
                      </a:r>
                      <a:r>
                        <a:rPr lang="es-ES" sz="1600" b="1" dirty="0">
                          <a:solidFill>
                            <a:schemeClr val="tx1"/>
                          </a:solidFill>
                          <a:effectLst/>
                          <a:latin typeface="Calibri" panose="020F0502020204030204" pitchFamily="34" charset="0"/>
                          <a:ea typeface="Times New Roman" panose="02020603050405020304" pitchFamily="18" charset="0"/>
                        </a:rPr>
                        <a:t>: </a:t>
                      </a:r>
                      <a:r>
                        <a:rPr lang="es-ES" sz="1400" b="1" i="1" u="sng" dirty="0" err="1">
                          <a:solidFill>
                            <a:schemeClr val="tx1"/>
                          </a:solidFill>
                          <a:effectLst/>
                          <a:latin typeface="Calibri" panose="020F0502020204030204" pitchFamily="34" charset="0"/>
                          <a:ea typeface="Times New Roman" panose="02020603050405020304" pitchFamily="18" charset="0"/>
                        </a:rPr>
                        <a:t>Methanobacterium</a:t>
                      </a:r>
                      <a:endParaRPr lang="es-ES" sz="1400" b="1" i="1" u="sng" dirty="0">
                        <a:solidFill>
                          <a:schemeClr val="tx1"/>
                        </a:solidFill>
                        <a:effectLst/>
                        <a:latin typeface="Calibri" panose="020F0502020204030204" pitchFamily="34" charset="0"/>
                        <a:ea typeface="Times New Roman" panose="02020603050405020304" pitchFamily="18" charset="0"/>
                      </a:endParaRPr>
                    </a:p>
                    <a:p>
                      <a:pPr algn="ctr">
                        <a:spcAft>
                          <a:spcPts val="0"/>
                        </a:spcAft>
                      </a:pPr>
                      <a:endParaRPr lang="es-ES" sz="1400" b="1" i="1" u="sng" dirty="0">
                        <a:solidFill>
                          <a:schemeClr val="tx1"/>
                        </a:solidFill>
                        <a:effectLst/>
                        <a:latin typeface="Calibri" panose="020F0502020204030204" pitchFamily="34" charset="0"/>
                        <a:ea typeface="Times New Roman" panose="02020603050405020304" pitchFamily="18" charset="0"/>
                      </a:endParaRPr>
                    </a:p>
                    <a:p>
                      <a:pPr algn="ctr">
                        <a:spcAft>
                          <a:spcPts val="0"/>
                        </a:spcAft>
                      </a:pPr>
                      <a:endParaRPr lang="es-ES" sz="1400" b="1" dirty="0">
                        <a:solidFill>
                          <a:schemeClr val="tx1"/>
                        </a:solidFill>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1"/>
                  </a:ext>
                </a:extLst>
              </a:tr>
              <a:tr h="508776">
                <a:tc vMerge="1">
                  <a:txBody>
                    <a:bodyPr/>
                    <a:lstStyle/>
                    <a:p>
                      <a:endParaRPr lang="es-ES_tradnl"/>
                    </a:p>
                  </a:txBody>
                  <a:tcPr/>
                </a:tc>
                <a:tc rowSpan="5">
                  <a:txBody>
                    <a:bodyPr/>
                    <a:lstStyle/>
                    <a:p>
                      <a:pPr algn="ctr">
                        <a:spcAft>
                          <a:spcPts val="0"/>
                        </a:spcAft>
                      </a:pPr>
                      <a:r>
                        <a:rPr lang="es-ES" sz="1400" dirty="0">
                          <a:latin typeface="Arial" pitchFamily="34" charset="0"/>
                          <a:ea typeface="Times New Roman"/>
                          <a:cs typeface="Arial" pitchFamily="34" charset="0"/>
                        </a:rPr>
                        <a:t>Dominio </a:t>
                      </a:r>
                      <a:r>
                        <a:rPr lang="es-ES" sz="1400" dirty="0" err="1">
                          <a:latin typeface="Arial" pitchFamily="34" charset="0"/>
                          <a:ea typeface="Times New Roman"/>
                          <a:cs typeface="Arial" pitchFamily="34" charset="0"/>
                        </a:rPr>
                        <a:t>Eukarya</a:t>
                      </a:r>
                      <a:endParaRPr lang="es-ES" sz="1400" dirty="0">
                        <a:latin typeface="Arial" pitchFamily="34" charset="0"/>
                        <a:ea typeface="Times New Roman"/>
                        <a:cs typeface="Arial" pitchFamily="34" charset="0"/>
                      </a:endParaRPr>
                    </a:p>
                    <a:p>
                      <a:pPr algn="ctr">
                        <a:spcAft>
                          <a:spcPts val="0"/>
                        </a:spcAft>
                      </a:pPr>
                      <a:r>
                        <a:rPr lang="es-ES" sz="1400" dirty="0">
                          <a:latin typeface="Arial" pitchFamily="34" charset="0"/>
                          <a:ea typeface="Times New Roman"/>
                          <a:cs typeface="Arial" pitchFamily="34" charset="0"/>
                        </a:rPr>
                        <a:t>(Eucariotas)</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rowSpan="2">
                  <a:txBody>
                    <a:bodyPr/>
                    <a:lstStyle/>
                    <a:p>
                      <a:pPr algn="ctr">
                        <a:spcAft>
                          <a:spcPts val="0"/>
                        </a:spcAft>
                      </a:pPr>
                      <a:r>
                        <a:rPr lang="es-ES_tradnl" sz="1400">
                          <a:latin typeface="Arial" pitchFamily="34" charset="0"/>
                          <a:ea typeface="Times New Roman"/>
                          <a:cs typeface="Arial" pitchFamily="34" charset="0"/>
                        </a:rPr>
                        <a:t> </a:t>
                      </a:r>
                      <a:r>
                        <a:rPr lang="es-ES" sz="1400">
                          <a:latin typeface="Arial" pitchFamily="34" charset="0"/>
                          <a:ea typeface="Times New Roman"/>
                          <a:cs typeface="Arial" pitchFamily="34" charset="0"/>
                        </a:rPr>
                        <a:t>Protistas</a:t>
                      </a:r>
                      <a:endParaRPr lang="es-ES_tradnl" sz="140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Algas unicelulares       </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Reino </a:t>
                      </a:r>
                      <a:r>
                        <a:rPr lang="es-ES" sz="1400" dirty="0" err="1">
                          <a:latin typeface="Arial" pitchFamily="34" charset="0"/>
                          <a:ea typeface="Times New Roman"/>
                          <a:cs typeface="Arial" pitchFamily="34" charset="0"/>
                        </a:rPr>
                        <a:t>Protoctista</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i="1" dirty="0" err="1">
                          <a:latin typeface="Arial" pitchFamily="34" charset="0"/>
                          <a:ea typeface="Times New Roman"/>
                          <a:cs typeface="Arial" pitchFamily="34" charset="0"/>
                        </a:rPr>
                        <a:t>Fotoautótrofos</a:t>
                      </a:r>
                      <a:endParaRPr lang="es-ES_tradnl" sz="14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600" b="1" dirty="0" err="1">
                          <a:effectLst/>
                          <a:latin typeface="Calibri" panose="020F0502020204030204" pitchFamily="34" charset="0"/>
                          <a:ea typeface="Times New Roman" panose="02020603050405020304" pitchFamily="18" charset="0"/>
                        </a:rPr>
                        <a:t>Euglena</a:t>
                      </a:r>
                      <a:r>
                        <a:rPr lang="es-ES" sz="1600" b="1" dirty="0">
                          <a:effectLst/>
                          <a:latin typeface="Calibri" panose="020F0502020204030204" pitchFamily="34" charset="0"/>
                          <a:ea typeface="Times New Roman" panose="02020603050405020304" pitchFamily="18" charset="0"/>
                        </a:rPr>
                        <a:t> </a:t>
                      </a:r>
                      <a:r>
                        <a:rPr lang="es-ES" sz="1600" b="1" dirty="0" err="1">
                          <a:effectLst/>
                          <a:latin typeface="Calibri" panose="020F0502020204030204" pitchFamily="34" charset="0"/>
                          <a:ea typeface="Times New Roman" panose="02020603050405020304" pitchFamily="18" charset="0"/>
                        </a:rPr>
                        <a:t>sp</a:t>
                      </a:r>
                      <a:endParaRPr lang="es-ES" sz="16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3"/>
                  </a:ext>
                </a:extLst>
              </a:tr>
              <a:tr h="508776">
                <a:tc vMerge="1">
                  <a:txBody>
                    <a:bodyPr/>
                    <a:lstStyle/>
                    <a:p>
                      <a:endParaRPr lang="es-ES_tradnl"/>
                    </a:p>
                  </a:txBody>
                  <a:tcPr/>
                </a:tc>
                <a:tc vMerge="1">
                  <a:txBody>
                    <a:bodyPr/>
                    <a:lstStyle/>
                    <a:p>
                      <a:endParaRPr lang="es-ES_tradnl"/>
                    </a:p>
                  </a:txBody>
                  <a:tcPr/>
                </a:tc>
                <a:tc vMerge="1">
                  <a:txBody>
                    <a:bodyPr/>
                    <a:lstStyle/>
                    <a:p>
                      <a:endParaRPr lang="es-ES_tradnl"/>
                    </a:p>
                  </a:txBody>
                  <a:tcPr/>
                </a:tc>
                <a:tc>
                  <a:txBody>
                    <a:bodyPr/>
                    <a:lstStyle/>
                    <a:p>
                      <a:pPr algn="ctr">
                        <a:spcAft>
                          <a:spcPts val="0"/>
                        </a:spcAft>
                      </a:pPr>
                      <a:r>
                        <a:rPr lang="es-ES" sz="1400" dirty="0">
                          <a:latin typeface="Arial" pitchFamily="34" charset="0"/>
                          <a:ea typeface="Times New Roman"/>
                          <a:cs typeface="Arial" pitchFamily="34" charset="0"/>
                        </a:rPr>
                        <a:t>Protozoos                  </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Reino </a:t>
                      </a:r>
                      <a:r>
                        <a:rPr lang="es-ES" sz="1400" dirty="0" err="1">
                          <a:latin typeface="Arial" pitchFamily="34" charset="0"/>
                          <a:ea typeface="Times New Roman"/>
                          <a:cs typeface="Arial" pitchFamily="34" charset="0"/>
                        </a:rPr>
                        <a:t>Protoctista</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i="1" dirty="0">
                          <a:latin typeface="Arial" pitchFamily="34" charset="0"/>
                          <a:ea typeface="Times New Roman"/>
                          <a:cs typeface="Arial" pitchFamily="34" charset="0"/>
                        </a:rPr>
                        <a:t>Heterótrofos aerobios</a:t>
                      </a:r>
                      <a:endParaRPr lang="es-ES_tradnl" sz="14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600" b="1" dirty="0" err="1">
                          <a:effectLst/>
                          <a:latin typeface="Calibri" panose="020F0502020204030204" pitchFamily="34" charset="0"/>
                          <a:ea typeface="Times New Roman" panose="02020603050405020304" pitchFamily="18" charset="0"/>
                        </a:rPr>
                        <a:t>Plasmodium</a:t>
                      </a:r>
                      <a:r>
                        <a:rPr lang="es-ES" sz="1600" b="1" dirty="0">
                          <a:effectLst/>
                          <a:latin typeface="Calibri" panose="020F0502020204030204" pitchFamily="34" charset="0"/>
                          <a:ea typeface="Times New Roman" panose="02020603050405020304" pitchFamily="18" charset="0"/>
                        </a:rPr>
                        <a:t> </a:t>
                      </a:r>
                      <a:r>
                        <a:rPr lang="es-ES" sz="1600" b="1" dirty="0" err="1">
                          <a:effectLst/>
                          <a:latin typeface="Calibri" panose="020F0502020204030204" pitchFamily="34" charset="0"/>
                          <a:ea typeface="Times New Roman" panose="02020603050405020304" pitchFamily="18" charset="0"/>
                        </a:rPr>
                        <a:t>sp</a:t>
                      </a:r>
                      <a:r>
                        <a:rPr lang="es-ES" sz="1600" b="1" dirty="0">
                          <a:effectLst/>
                          <a:latin typeface="Calibri" panose="020F0502020204030204" pitchFamily="34" charset="0"/>
                          <a:ea typeface="Times New Roman" panose="02020603050405020304" pitchFamily="18" charset="0"/>
                        </a:rPr>
                        <a:t>.</a:t>
                      </a:r>
                      <a:endParaRPr lang="es-ES" sz="16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4"/>
                  </a:ext>
                </a:extLst>
              </a:tr>
              <a:tr h="736479">
                <a:tc vMerge="1">
                  <a:txBody>
                    <a:bodyPr/>
                    <a:lstStyle/>
                    <a:p>
                      <a:endParaRPr lang="es-ES_tradnl"/>
                    </a:p>
                  </a:txBody>
                  <a:tcPr/>
                </a:tc>
                <a:tc vMerge="1">
                  <a:txBody>
                    <a:bodyPr/>
                    <a:lstStyle/>
                    <a:p>
                      <a:endParaRPr lang="es-ES_tradnl"/>
                    </a:p>
                  </a:txBody>
                  <a:tcPr/>
                </a:tc>
                <a:tc rowSpan="3">
                  <a:txBody>
                    <a:bodyPr/>
                    <a:lstStyle/>
                    <a:p>
                      <a:pPr algn="ctr">
                        <a:spcAft>
                          <a:spcPts val="0"/>
                        </a:spcAft>
                      </a:pPr>
                      <a:r>
                        <a:rPr lang="es-ES_tradnl" sz="1400">
                          <a:latin typeface="Arial" pitchFamily="34" charset="0"/>
                          <a:ea typeface="Times New Roman"/>
                          <a:cs typeface="Arial" pitchFamily="34" charset="0"/>
                        </a:rPr>
                        <a:t> </a:t>
                      </a:r>
                      <a:r>
                        <a:rPr lang="es-ES" sz="1400">
                          <a:latin typeface="Arial" pitchFamily="34" charset="0"/>
                          <a:ea typeface="Times New Roman"/>
                          <a:cs typeface="Arial" pitchFamily="34" charset="0"/>
                        </a:rPr>
                        <a:t>Hongos</a:t>
                      </a:r>
                      <a:endParaRPr lang="es-ES_tradnl" sz="140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Levaduras </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Reino </a:t>
                      </a:r>
                      <a:r>
                        <a:rPr lang="es-ES" sz="1400" dirty="0" err="1">
                          <a:latin typeface="Arial" pitchFamily="34" charset="0"/>
                          <a:ea typeface="Times New Roman"/>
                          <a:cs typeface="Arial" pitchFamily="34" charset="0"/>
                        </a:rPr>
                        <a:t>Fungi</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i="1" dirty="0">
                          <a:latin typeface="Arial" pitchFamily="34" charset="0"/>
                          <a:ea typeface="Times New Roman"/>
                          <a:cs typeface="Arial" pitchFamily="34" charset="0"/>
                        </a:rPr>
                        <a:t>Heterótrofos fermentadores</a:t>
                      </a:r>
                      <a:endParaRPr lang="es-ES_tradnl" sz="14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600" b="1" i="1" u="sng" dirty="0" err="1">
                          <a:effectLst/>
                          <a:latin typeface="Calibri" panose="020F0502020204030204" pitchFamily="34" charset="0"/>
                          <a:ea typeface="Times New Roman" panose="02020603050405020304" pitchFamily="18" charset="0"/>
                        </a:rPr>
                        <a:t>Sacharomyces</a:t>
                      </a:r>
                      <a:r>
                        <a:rPr lang="es-ES" sz="1600" b="1" i="1" u="sng" dirty="0">
                          <a:effectLst/>
                          <a:latin typeface="Calibri" panose="020F0502020204030204" pitchFamily="34" charset="0"/>
                          <a:ea typeface="Times New Roman" panose="02020603050405020304" pitchFamily="18" charset="0"/>
                        </a:rPr>
                        <a:t> </a:t>
                      </a:r>
                      <a:r>
                        <a:rPr lang="es-ES" sz="1600" b="1" i="1" u="sng" dirty="0" err="1">
                          <a:effectLst/>
                          <a:latin typeface="Calibri" panose="020F0502020204030204" pitchFamily="34" charset="0"/>
                          <a:ea typeface="Times New Roman" panose="02020603050405020304" pitchFamily="18" charset="0"/>
                        </a:rPr>
                        <a:t>cerevisiae</a:t>
                      </a:r>
                      <a:endParaRPr lang="es-ES" sz="16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5"/>
                  </a:ext>
                </a:extLst>
              </a:tr>
              <a:tr h="736479">
                <a:tc vMerge="1">
                  <a:txBody>
                    <a:bodyPr/>
                    <a:lstStyle/>
                    <a:p>
                      <a:endParaRPr lang="es-ES_tradnl"/>
                    </a:p>
                  </a:txBody>
                  <a:tcPr/>
                </a:tc>
                <a:tc vMerge="1">
                  <a:txBody>
                    <a:bodyPr/>
                    <a:lstStyle/>
                    <a:p>
                      <a:endParaRPr lang="es-ES_tradnl"/>
                    </a:p>
                  </a:txBody>
                  <a:tcPr/>
                </a:tc>
                <a:tc vMerge="1">
                  <a:txBody>
                    <a:bodyPr/>
                    <a:lstStyle/>
                    <a:p>
                      <a:endParaRPr lang="es-ES_tradnl"/>
                    </a:p>
                  </a:txBody>
                  <a:tcPr/>
                </a:tc>
                <a:tc>
                  <a:txBody>
                    <a:bodyPr/>
                    <a:lstStyle/>
                    <a:p>
                      <a:pPr algn="ctr">
                        <a:spcAft>
                          <a:spcPts val="0"/>
                        </a:spcAft>
                      </a:pPr>
                      <a:r>
                        <a:rPr lang="es-ES" sz="1400">
                          <a:latin typeface="Arial" pitchFamily="34" charset="0"/>
                          <a:ea typeface="Times New Roman"/>
                          <a:cs typeface="Arial" pitchFamily="34" charset="0"/>
                        </a:rPr>
                        <a:t>Mohos (pluricelulares)</a:t>
                      </a:r>
                      <a:endParaRPr lang="es-ES_tradnl" sz="140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Reino </a:t>
                      </a:r>
                      <a:r>
                        <a:rPr lang="es-ES" sz="1400" dirty="0" err="1">
                          <a:latin typeface="Arial" pitchFamily="34" charset="0"/>
                          <a:ea typeface="Times New Roman"/>
                          <a:cs typeface="Arial" pitchFamily="34" charset="0"/>
                        </a:rPr>
                        <a:t>Fungi</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i="1" dirty="0">
                          <a:latin typeface="Arial" pitchFamily="34" charset="0"/>
                          <a:ea typeface="Times New Roman"/>
                          <a:cs typeface="Arial" pitchFamily="34" charset="0"/>
                        </a:rPr>
                        <a:t>Heterótrofos aerobios</a:t>
                      </a:r>
                      <a:endParaRPr lang="es-ES_tradnl" sz="14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600" b="1" dirty="0" err="1">
                          <a:effectLst/>
                          <a:latin typeface="Calibri" panose="020F0502020204030204" pitchFamily="34" charset="0"/>
                          <a:ea typeface="Times New Roman" panose="02020603050405020304" pitchFamily="18" charset="0"/>
                        </a:rPr>
                        <a:t>Penicillium</a:t>
                      </a:r>
                      <a:r>
                        <a:rPr lang="es-ES" sz="1600" b="1" dirty="0">
                          <a:effectLst/>
                          <a:latin typeface="Calibri" panose="020F0502020204030204" pitchFamily="34" charset="0"/>
                          <a:ea typeface="Times New Roman" panose="02020603050405020304" pitchFamily="18" charset="0"/>
                        </a:rPr>
                        <a:t> </a:t>
                      </a:r>
                      <a:r>
                        <a:rPr lang="es-ES" sz="1600" b="1" dirty="0" err="1">
                          <a:effectLst/>
                          <a:latin typeface="Calibri" panose="020F0502020204030204" pitchFamily="34" charset="0"/>
                          <a:ea typeface="Times New Roman" panose="02020603050405020304" pitchFamily="18" charset="0"/>
                        </a:rPr>
                        <a:t>sp</a:t>
                      </a:r>
                      <a:r>
                        <a:rPr lang="es-ES" sz="1600" b="1" dirty="0">
                          <a:effectLst/>
                          <a:latin typeface="Calibri" panose="020F0502020204030204" pitchFamily="34" charset="0"/>
                          <a:ea typeface="Times New Roman" panose="02020603050405020304" pitchFamily="18" charset="0"/>
                        </a:rPr>
                        <a:t>.</a:t>
                      </a:r>
                      <a:endParaRPr lang="es-ES" sz="16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6"/>
                  </a:ext>
                </a:extLst>
              </a:tr>
              <a:tr h="508776">
                <a:tc vMerge="1">
                  <a:txBody>
                    <a:bodyPr/>
                    <a:lstStyle/>
                    <a:p>
                      <a:endParaRPr lang="es-ES_tradnl"/>
                    </a:p>
                  </a:txBody>
                  <a:tcPr/>
                </a:tc>
                <a:tc vMerge="1">
                  <a:txBody>
                    <a:bodyPr/>
                    <a:lstStyle/>
                    <a:p>
                      <a:endParaRPr lang="es-ES_tradnl"/>
                    </a:p>
                  </a:txBody>
                  <a:tcPr/>
                </a:tc>
                <a:tc vMerge="1">
                  <a:txBody>
                    <a:bodyPr/>
                    <a:lstStyle/>
                    <a:p>
                      <a:endParaRPr lang="es-ES_tradnl"/>
                    </a:p>
                  </a:txBody>
                  <a:tcPr/>
                </a:tc>
                <a:tc>
                  <a:txBody>
                    <a:bodyPr/>
                    <a:lstStyle/>
                    <a:p>
                      <a:pPr algn="ctr">
                        <a:spcAft>
                          <a:spcPts val="0"/>
                        </a:spcAft>
                      </a:pPr>
                      <a:r>
                        <a:rPr lang="es-ES" sz="1400" dirty="0">
                          <a:latin typeface="Arial" pitchFamily="34" charset="0"/>
                          <a:ea typeface="Times New Roman"/>
                          <a:cs typeface="Arial" pitchFamily="34" charset="0"/>
                        </a:rPr>
                        <a:t>¿Hongos mucosos?</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dirty="0">
                          <a:latin typeface="Arial" pitchFamily="34" charset="0"/>
                          <a:ea typeface="Times New Roman"/>
                          <a:cs typeface="Arial" pitchFamily="34" charset="0"/>
                        </a:rPr>
                        <a:t>Reino </a:t>
                      </a:r>
                      <a:r>
                        <a:rPr lang="es-ES" sz="1400" dirty="0" err="1">
                          <a:latin typeface="Arial" pitchFamily="34" charset="0"/>
                          <a:ea typeface="Times New Roman"/>
                          <a:cs typeface="Arial" pitchFamily="34" charset="0"/>
                        </a:rPr>
                        <a:t>Fungi</a:t>
                      </a:r>
                      <a:r>
                        <a:rPr lang="es-ES" sz="1400" dirty="0">
                          <a:latin typeface="Arial" pitchFamily="34" charset="0"/>
                          <a:ea typeface="Times New Roman"/>
                          <a:cs typeface="Arial" pitchFamily="34" charset="0"/>
                        </a:rPr>
                        <a:t> o Protozoos</a:t>
                      </a:r>
                      <a:endParaRPr lang="es-ES_tradnl" sz="1400"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i="1" dirty="0">
                          <a:latin typeface="Arial" pitchFamily="34" charset="0"/>
                          <a:ea typeface="Times New Roman"/>
                          <a:cs typeface="Arial" pitchFamily="34" charset="0"/>
                        </a:rPr>
                        <a:t>Heterótrofos aerobios</a:t>
                      </a:r>
                      <a:endParaRPr lang="es-ES_tradnl" sz="1400" b="1" i="1" dirty="0">
                        <a:latin typeface="Arial" pitchFamily="34" charset="0"/>
                        <a:ea typeface="Times New Roman"/>
                        <a:cs typeface="Arial" pitchFamily="34"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tc>
                  <a:txBody>
                    <a:bodyPr/>
                    <a:lstStyle/>
                    <a:p>
                      <a:pPr algn="ctr">
                        <a:spcAft>
                          <a:spcPts val="0"/>
                        </a:spcAft>
                      </a:pPr>
                      <a:r>
                        <a:rPr lang="es-ES" sz="1400" b="1" dirty="0" err="1">
                          <a:effectLst/>
                          <a:latin typeface="Calibri" panose="020F0502020204030204" pitchFamily="34" charset="0"/>
                          <a:ea typeface="Times New Roman" panose="02020603050405020304" pitchFamily="18" charset="0"/>
                        </a:rPr>
                        <a:t>Dictyostelium</a:t>
                      </a:r>
                      <a:r>
                        <a:rPr lang="es-ES" sz="1400" b="1" dirty="0">
                          <a:effectLst/>
                          <a:latin typeface="Calibri" panose="020F0502020204030204" pitchFamily="34" charset="0"/>
                          <a:ea typeface="Times New Roman" panose="02020603050405020304" pitchFamily="18" charset="0"/>
                        </a:rPr>
                        <a:t> </a:t>
                      </a:r>
                      <a:r>
                        <a:rPr lang="es-ES" sz="1400" b="1" dirty="0" err="1">
                          <a:effectLst/>
                          <a:latin typeface="Calibri" panose="020F0502020204030204" pitchFamily="34" charset="0"/>
                          <a:ea typeface="Times New Roman" panose="02020603050405020304" pitchFamily="18" charset="0"/>
                        </a:rPr>
                        <a:t>sp</a:t>
                      </a:r>
                      <a:r>
                        <a:rPr lang="es-ES" sz="1400" b="1" dirty="0">
                          <a:effectLst/>
                          <a:latin typeface="Calibri" panose="020F0502020204030204" pitchFamily="34" charset="0"/>
                          <a:ea typeface="Times New Roman" panose="02020603050405020304" pitchFamily="18" charset="0"/>
                        </a:rPr>
                        <a:t>.</a:t>
                      </a:r>
                      <a:endParaRPr lang="es-ES" sz="1400" b="1" dirty="0">
                        <a:effectLst/>
                        <a:latin typeface="Times New Roman" panose="02020603050405020304" pitchFamily="18" charset="0"/>
                        <a:ea typeface="Times New Roman" panose="02020603050405020304" pitchFamily="18" charset="0"/>
                      </a:endParaRPr>
                    </a:p>
                  </a:txBody>
                  <a:tcPr marL="28575" marR="28575" marT="28575" marB="28575" anchor="ctr">
                    <a:lnL w="12700" cap="flat" cmpd="sng" algn="ctr">
                      <a:solidFill>
                        <a:srgbClr val="2E4E03"/>
                      </a:solidFill>
                      <a:prstDash val="solid"/>
                      <a:round/>
                      <a:headEnd type="none" w="med" len="med"/>
                      <a:tailEnd type="none" w="med" len="med"/>
                    </a:lnL>
                    <a:lnR w="12700" cap="flat" cmpd="sng" algn="ctr">
                      <a:solidFill>
                        <a:srgbClr val="2E4E03"/>
                      </a:solidFill>
                      <a:prstDash val="solid"/>
                      <a:round/>
                      <a:headEnd type="none" w="med" len="med"/>
                      <a:tailEnd type="none" w="med" len="med"/>
                    </a:lnR>
                    <a:lnT w="12700" cap="flat" cmpd="sng" algn="ctr">
                      <a:solidFill>
                        <a:srgbClr val="2E4E03"/>
                      </a:solidFill>
                      <a:prstDash val="solid"/>
                      <a:round/>
                      <a:headEnd type="none" w="med" len="med"/>
                      <a:tailEnd type="none" w="med" len="med"/>
                    </a:lnT>
                    <a:lnB w="12700" cap="flat" cmpd="sng" algn="ctr">
                      <a:solidFill>
                        <a:srgbClr val="2E4E03"/>
                      </a:solidFill>
                      <a:prstDash val="solid"/>
                      <a:round/>
                      <a:headEnd type="none" w="med" len="med"/>
                      <a:tailEnd type="none" w="med" len="med"/>
                    </a:lnB>
                    <a:solidFill>
                      <a:srgbClr val="F0FECF"/>
                    </a:solidFill>
                  </a:tcPr>
                </a:tc>
                <a:extLst>
                  <a:ext uri="{0D108BD9-81ED-4DB2-BD59-A6C34878D82A}">
                    <a16:rowId xmlns:a16="http://schemas.microsoft.com/office/drawing/2014/main" val="10007"/>
                  </a:ext>
                </a:extLst>
              </a:tr>
            </a:tbl>
          </a:graphicData>
        </a:graphic>
      </p:graphicFrame>
      <p:sp>
        <p:nvSpPr>
          <p:cNvPr id="9" name="Rectángulo 8"/>
          <p:cNvSpPr/>
          <p:nvPr/>
        </p:nvSpPr>
        <p:spPr>
          <a:xfrm>
            <a:off x="66674" y="0"/>
            <a:ext cx="8969821" cy="646331"/>
          </a:xfrm>
          <a:prstGeom prst="rect">
            <a:avLst/>
          </a:prstGeom>
        </p:spPr>
        <p:txBody>
          <a:bodyPr wrap="square">
            <a:spAutoFit/>
          </a:bodyPr>
          <a:lstStyle/>
          <a:p>
            <a:r>
              <a:rPr lang="es-ES_tradnl" dirty="0">
                <a:latin typeface="Calibri" panose="020F0502020204030204" pitchFamily="34" charset="0"/>
                <a:ea typeface="Times New Roman" panose="02020603050405020304" pitchFamily="18" charset="0"/>
              </a:rPr>
              <a:t>Clasifique los diferentes tipos de microorganismos según el grupo taxonómico al que pertenecen, indicando en cada caso sus principales características poniendo ejemplos. </a:t>
            </a:r>
            <a:endParaRPr lang="es-ES" dirty="0"/>
          </a:p>
        </p:txBody>
      </p:sp>
      <p:pic>
        <p:nvPicPr>
          <p:cNvPr id="4101" name="Imagen 13"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Imagen 15"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099" name="Imagen 14"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Imagen 16"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n 17"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http://www.educa.madrid.org/web/ies.rayuela.mostoles/deptos/dbiogeo/recursos/Apuntes/ApuntesBioBach2/imagenes/BolVe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3350" cy="133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Conector recto 89"/>
          <p:cNvCxnSpPr/>
          <p:nvPr/>
        </p:nvCxnSpPr>
        <p:spPr>
          <a:xfrm>
            <a:off x="8163680" y="4871714"/>
            <a:ext cx="0" cy="358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1" name="CuadroTexto 200"/>
          <p:cNvSpPr txBox="1"/>
          <p:nvPr/>
        </p:nvSpPr>
        <p:spPr>
          <a:xfrm>
            <a:off x="29400" y="9737"/>
            <a:ext cx="2094327" cy="923330"/>
          </a:xfrm>
          <a:prstGeom prst="rect">
            <a:avLst/>
          </a:prstGeom>
          <a:ln/>
        </p:spPr>
        <p:style>
          <a:lnRef idx="0">
            <a:schemeClr val="accent5"/>
          </a:lnRef>
          <a:fillRef idx="3">
            <a:schemeClr val="accent5"/>
          </a:fillRef>
          <a:effectRef idx="3">
            <a:schemeClr val="accent5"/>
          </a:effectRef>
          <a:fontRef idx="minor">
            <a:schemeClr val="lt1"/>
          </a:fontRef>
        </p:style>
        <p:txBody>
          <a:bodyPr wrap="square" rtlCol="0">
            <a:spAutoFit/>
          </a:bodyPr>
          <a:lstStyle/>
          <a:p>
            <a:endParaRPr lang="es-ES" dirty="0" smtClean="0"/>
          </a:p>
          <a:p>
            <a:endParaRPr lang="es-ES" dirty="0"/>
          </a:p>
          <a:p>
            <a:endParaRPr lang="es-ES" dirty="0"/>
          </a:p>
        </p:txBody>
      </p:sp>
      <p:cxnSp>
        <p:nvCxnSpPr>
          <p:cNvPr id="36" name="Conector recto 35"/>
          <p:cNvCxnSpPr/>
          <p:nvPr/>
        </p:nvCxnSpPr>
        <p:spPr>
          <a:xfrm flipH="1" flipV="1">
            <a:off x="3657184" y="3975247"/>
            <a:ext cx="675" cy="3831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Conector recto 172"/>
          <p:cNvCxnSpPr/>
          <p:nvPr/>
        </p:nvCxnSpPr>
        <p:spPr>
          <a:xfrm>
            <a:off x="7626002" y="3943493"/>
            <a:ext cx="0" cy="358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3055098" y="588189"/>
            <a:ext cx="2005614" cy="369332"/>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s-ES" dirty="0"/>
              <a:t>Tipos de Vacunas</a:t>
            </a:r>
          </a:p>
        </p:txBody>
      </p:sp>
      <p:cxnSp>
        <p:nvCxnSpPr>
          <p:cNvPr id="4" name="Conector recto 3"/>
          <p:cNvCxnSpPr/>
          <p:nvPr/>
        </p:nvCxnSpPr>
        <p:spPr>
          <a:xfrm>
            <a:off x="3993786" y="948885"/>
            <a:ext cx="5305" cy="3507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170139" y="1295406"/>
            <a:ext cx="6655912" cy="181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755735" y="1304473"/>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4644008" y="1313541"/>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2123728" y="1300275"/>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flipV="1">
            <a:off x="768644" y="3975246"/>
            <a:ext cx="3230447" cy="98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3644353" y="1476375"/>
            <a:ext cx="1550611" cy="738664"/>
          </a:xfrm>
          <a:prstGeom prst="rect">
            <a:avLst/>
          </a:prstGeom>
          <a:gradFill>
            <a:gsLst>
              <a:gs pos="0">
                <a:srgbClr val="FFC000"/>
              </a:gs>
              <a:gs pos="98000">
                <a:schemeClr val="accent2">
                  <a:tint val="37000"/>
                  <a:satMod val="300000"/>
                </a:schemeClr>
              </a:gs>
              <a:gs pos="57000">
                <a:schemeClr val="accent2">
                  <a:tint val="15000"/>
                  <a:satMod val="350000"/>
                </a:schemeClr>
              </a:gs>
            </a:gsLst>
          </a:gra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Subunidades</a:t>
            </a:r>
          </a:p>
          <a:p>
            <a:pPr algn="ctr"/>
            <a:r>
              <a:rPr lang="es-ES" sz="1200" dirty="0"/>
              <a:t>(necesitan coadyuvantes)</a:t>
            </a:r>
          </a:p>
        </p:txBody>
      </p:sp>
      <p:sp>
        <p:nvSpPr>
          <p:cNvPr id="21" name="CuadroTexto 20"/>
          <p:cNvSpPr txBox="1"/>
          <p:nvPr/>
        </p:nvSpPr>
        <p:spPr>
          <a:xfrm>
            <a:off x="343943" y="1475649"/>
            <a:ext cx="1656223" cy="1292662"/>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s-ES" dirty="0"/>
              <a:t>Atenuadas</a:t>
            </a:r>
          </a:p>
          <a:p>
            <a:pPr algn="ctr"/>
            <a:r>
              <a:rPr lang="es-ES" sz="1200" dirty="0"/>
              <a:t>Cultivos sucesivos </a:t>
            </a:r>
          </a:p>
          <a:p>
            <a:pPr algn="ctr"/>
            <a:r>
              <a:rPr lang="es-ES" sz="1200" dirty="0"/>
              <a:t>límite en embriones, </a:t>
            </a:r>
          </a:p>
          <a:p>
            <a:pPr algn="ctr"/>
            <a:r>
              <a:rPr lang="es-ES" sz="1200" dirty="0"/>
              <a:t>Formol, </a:t>
            </a:r>
            <a:r>
              <a:rPr lang="es-ES" sz="1200" b="1" dirty="0" err="1" smtClean="0">
                <a:solidFill>
                  <a:srgbClr val="7030A0"/>
                </a:solidFill>
              </a:rPr>
              <a:t>deleción</a:t>
            </a:r>
            <a:r>
              <a:rPr lang="es-ES" sz="1200" dirty="0" smtClean="0"/>
              <a:t> </a:t>
            </a:r>
            <a:r>
              <a:rPr lang="es-ES" sz="1200" dirty="0"/>
              <a:t>…</a:t>
            </a:r>
          </a:p>
          <a:p>
            <a:pPr algn="ctr"/>
            <a:r>
              <a:rPr lang="es-ES" sz="1200" dirty="0"/>
              <a:t>(Sarampión, </a:t>
            </a:r>
          </a:p>
          <a:p>
            <a:pPr algn="ctr"/>
            <a:r>
              <a:rPr lang="es-ES" sz="1200" dirty="0"/>
              <a:t>Tuberculosis</a:t>
            </a:r>
            <a:r>
              <a:rPr lang="es-ES" sz="1200" dirty="0" smtClean="0"/>
              <a:t>)</a:t>
            </a:r>
            <a:endParaRPr lang="es-ES" sz="1200" dirty="0"/>
          </a:p>
        </p:txBody>
      </p:sp>
      <p:sp>
        <p:nvSpPr>
          <p:cNvPr id="22" name="CuadroTexto 21"/>
          <p:cNvSpPr txBox="1"/>
          <p:nvPr/>
        </p:nvSpPr>
        <p:spPr>
          <a:xfrm>
            <a:off x="2070517" y="1475649"/>
            <a:ext cx="1491717" cy="1292662"/>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Inactivadas</a:t>
            </a:r>
          </a:p>
          <a:p>
            <a:pPr algn="ctr"/>
            <a:r>
              <a:rPr lang="es-ES" sz="1200" dirty="0" err="1"/>
              <a:t>Tª</a:t>
            </a:r>
            <a:r>
              <a:rPr lang="es-ES" sz="1200" dirty="0"/>
              <a:t>, formaldehido</a:t>
            </a:r>
          </a:p>
          <a:p>
            <a:pPr algn="ctr"/>
            <a:r>
              <a:rPr lang="es-ES" sz="1200" dirty="0"/>
              <a:t>(</a:t>
            </a:r>
            <a:r>
              <a:rPr lang="es-ES" sz="1200" dirty="0" err="1"/>
              <a:t>Poliomelitis</a:t>
            </a:r>
            <a:r>
              <a:rPr lang="es-ES" sz="1200" dirty="0"/>
              <a:t>, cólera)</a:t>
            </a:r>
          </a:p>
          <a:p>
            <a:pPr algn="ctr"/>
            <a:r>
              <a:rPr lang="es-ES" sz="1200" dirty="0"/>
              <a:t>(necesitan coadyuvantes</a:t>
            </a:r>
            <a:r>
              <a:rPr lang="es-ES" sz="1200" dirty="0" smtClean="0"/>
              <a:t>)</a:t>
            </a:r>
            <a:endParaRPr lang="es-ES" sz="1200" dirty="0"/>
          </a:p>
        </p:txBody>
      </p:sp>
      <p:cxnSp>
        <p:nvCxnSpPr>
          <p:cNvPr id="25" name="Conector recto 24"/>
          <p:cNvCxnSpPr/>
          <p:nvPr/>
        </p:nvCxnSpPr>
        <p:spPr>
          <a:xfrm>
            <a:off x="6826051" y="1286034"/>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flipH="1" flipV="1">
            <a:off x="2217544" y="3962250"/>
            <a:ext cx="1" cy="1471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p:nvPr/>
        </p:nvCxnSpPr>
        <p:spPr>
          <a:xfrm>
            <a:off x="5724128" y="3975248"/>
            <a:ext cx="0" cy="2100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p:cNvCxnSpPr/>
          <p:nvPr/>
        </p:nvCxnSpPr>
        <p:spPr>
          <a:xfrm flipH="1">
            <a:off x="4893405" y="3992441"/>
            <a:ext cx="1" cy="1170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740441" y="3962357"/>
            <a:ext cx="0" cy="5260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uadroTexto 31"/>
          <p:cNvSpPr txBox="1"/>
          <p:nvPr/>
        </p:nvSpPr>
        <p:spPr>
          <a:xfrm>
            <a:off x="3058022" y="4101423"/>
            <a:ext cx="1211208" cy="738664"/>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Proteínas </a:t>
            </a:r>
            <a:r>
              <a:rPr lang="es-ES" sz="1200" dirty="0"/>
              <a:t>purificadas</a:t>
            </a:r>
          </a:p>
          <a:p>
            <a:pPr algn="ctr"/>
            <a:r>
              <a:rPr lang="es-ES" sz="1200" dirty="0"/>
              <a:t>(Tosferina)</a:t>
            </a:r>
          </a:p>
        </p:txBody>
      </p:sp>
      <p:sp>
        <p:nvSpPr>
          <p:cNvPr id="33" name="CuadroTexto 32"/>
          <p:cNvSpPr txBox="1"/>
          <p:nvPr/>
        </p:nvSpPr>
        <p:spPr>
          <a:xfrm>
            <a:off x="4502960" y="4119109"/>
            <a:ext cx="891591" cy="110799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s-ES" dirty="0"/>
              <a:t>ADN</a:t>
            </a:r>
          </a:p>
          <a:p>
            <a:pPr algn="ctr"/>
            <a:r>
              <a:rPr lang="es-ES" sz="1200" dirty="0"/>
              <a:t>Plásmidos</a:t>
            </a:r>
          </a:p>
          <a:p>
            <a:pPr algn="ctr"/>
            <a:endParaRPr lang="es-ES" sz="1200" dirty="0"/>
          </a:p>
          <a:p>
            <a:pPr algn="ctr"/>
            <a:endParaRPr lang="es-ES" sz="1200" dirty="0"/>
          </a:p>
          <a:p>
            <a:pPr algn="ctr"/>
            <a:endParaRPr lang="es-ES" sz="1200" dirty="0"/>
          </a:p>
        </p:txBody>
      </p:sp>
      <p:sp>
        <p:nvSpPr>
          <p:cNvPr id="34" name="CuadroTexto 33"/>
          <p:cNvSpPr txBox="1"/>
          <p:nvPr/>
        </p:nvSpPr>
        <p:spPr>
          <a:xfrm>
            <a:off x="5517582" y="4112451"/>
            <a:ext cx="925253" cy="110799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s-ES" dirty="0" err="1"/>
              <a:t>ARNm</a:t>
            </a:r>
            <a:endParaRPr lang="es-ES" dirty="0"/>
          </a:p>
          <a:p>
            <a:pPr algn="ctr"/>
            <a:r>
              <a:rPr lang="es-ES" sz="1200" dirty="0"/>
              <a:t>Liposomas</a:t>
            </a:r>
          </a:p>
          <a:p>
            <a:pPr algn="ctr"/>
            <a:r>
              <a:rPr lang="es-ES" sz="1200" dirty="0"/>
              <a:t>(</a:t>
            </a:r>
            <a:r>
              <a:rPr lang="es-ES" sz="1200" dirty="0" err="1"/>
              <a:t>Covid</a:t>
            </a:r>
            <a:r>
              <a:rPr lang="es-ES" sz="1200" dirty="0"/>
              <a:t> 19)</a:t>
            </a:r>
          </a:p>
          <a:p>
            <a:pPr algn="ctr"/>
            <a:r>
              <a:rPr lang="es-ES" sz="1200" dirty="0"/>
              <a:t>Pfizer</a:t>
            </a:r>
          </a:p>
          <a:p>
            <a:pPr algn="ctr"/>
            <a:r>
              <a:rPr lang="es-ES" sz="1200" dirty="0"/>
              <a:t>Moderna</a:t>
            </a:r>
          </a:p>
        </p:txBody>
      </p:sp>
      <p:sp>
        <p:nvSpPr>
          <p:cNvPr id="37" name="CuadroTexto 36"/>
          <p:cNvSpPr txBox="1"/>
          <p:nvPr/>
        </p:nvSpPr>
        <p:spPr>
          <a:xfrm>
            <a:off x="149357" y="4126918"/>
            <a:ext cx="1095022" cy="877163"/>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Toxoides</a:t>
            </a:r>
          </a:p>
          <a:p>
            <a:pPr algn="ctr"/>
            <a:r>
              <a:rPr lang="es-ES" sz="1100" dirty="0"/>
              <a:t>Toxinas inactivadas</a:t>
            </a:r>
          </a:p>
          <a:p>
            <a:pPr algn="ctr"/>
            <a:r>
              <a:rPr lang="es-ES" sz="1100" dirty="0"/>
              <a:t>(Tétanos)</a:t>
            </a:r>
          </a:p>
        </p:txBody>
      </p:sp>
      <p:sp>
        <p:nvSpPr>
          <p:cNvPr id="38" name="CuadroTexto 37"/>
          <p:cNvSpPr txBox="1"/>
          <p:nvPr/>
        </p:nvSpPr>
        <p:spPr>
          <a:xfrm>
            <a:off x="1385071" y="4128994"/>
            <a:ext cx="1538947" cy="707886"/>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1600" dirty="0"/>
              <a:t>Polisacáridos</a:t>
            </a:r>
          </a:p>
          <a:p>
            <a:pPr algn="ctr"/>
            <a:r>
              <a:rPr lang="es-ES" sz="1200" dirty="0"/>
              <a:t>De pared o capsula bacteriana</a:t>
            </a:r>
          </a:p>
        </p:txBody>
      </p:sp>
      <p:cxnSp>
        <p:nvCxnSpPr>
          <p:cNvPr id="40" name="Conector recto 39"/>
          <p:cNvCxnSpPr/>
          <p:nvPr/>
        </p:nvCxnSpPr>
        <p:spPr>
          <a:xfrm flipH="1">
            <a:off x="2051230" y="4857773"/>
            <a:ext cx="2902" cy="4499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a:off x="1307596" y="5288235"/>
            <a:ext cx="152715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ector recto 45"/>
          <p:cNvCxnSpPr/>
          <p:nvPr/>
        </p:nvCxnSpPr>
        <p:spPr>
          <a:xfrm>
            <a:off x="2824587" y="5291170"/>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CuadroTexto 46"/>
          <p:cNvSpPr txBox="1"/>
          <p:nvPr/>
        </p:nvSpPr>
        <p:spPr>
          <a:xfrm>
            <a:off x="412403" y="5651209"/>
            <a:ext cx="1729845" cy="92333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Puros (LPS)</a:t>
            </a:r>
          </a:p>
          <a:p>
            <a:pPr algn="ctr"/>
            <a:r>
              <a:rPr lang="es-ES" sz="1200" dirty="0"/>
              <a:t>(Meningitis</a:t>
            </a:r>
          </a:p>
          <a:p>
            <a:pPr algn="ctr"/>
            <a:r>
              <a:rPr lang="es-ES" sz="1200" dirty="0"/>
              <a:t> bacteriana)</a:t>
            </a:r>
          </a:p>
          <a:p>
            <a:pPr algn="ctr"/>
            <a:endParaRPr lang="es-ES" sz="1200" dirty="0"/>
          </a:p>
        </p:txBody>
      </p:sp>
      <p:sp>
        <p:nvSpPr>
          <p:cNvPr id="48" name="CuadroTexto 47"/>
          <p:cNvSpPr txBox="1"/>
          <p:nvPr/>
        </p:nvSpPr>
        <p:spPr>
          <a:xfrm>
            <a:off x="2357900" y="5651210"/>
            <a:ext cx="1799439" cy="923330"/>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Conjugados</a:t>
            </a:r>
          </a:p>
          <a:p>
            <a:pPr algn="ctr"/>
            <a:r>
              <a:rPr lang="es-ES" sz="1200" dirty="0"/>
              <a:t>Proteína + polisacárido antigénico</a:t>
            </a:r>
          </a:p>
          <a:p>
            <a:pPr algn="ctr"/>
            <a:r>
              <a:rPr lang="es-ES" sz="1200" dirty="0"/>
              <a:t>(</a:t>
            </a:r>
            <a:r>
              <a:rPr lang="es-ES" sz="1200" dirty="0" err="1"/>
              <a:t>Neumococica</a:t>
            </a:r>
            <a:r>
              <a:rPr lang="es-ES" sz="1200" dirty="0"/>
              <a:t>)</a:t>
            </a:r>
          </a:p>
        </p:txBody>
      </p:sp>
      <p:cxnSp>
        <p:nvCxnSpPr>
          <p:cNvPr id="52" name="Conector recto 51"/>
          <p:cNvCxnSpPr/>
          <p:nvPr/>
        </p:nvCxnSpPr>
        <p:spPr>
          <a:xfrm>
            <a:off x="1288103" y="5263768"/>
            <a:ext cx="0" cy="360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CuadroTexto 54"/>
          <p:cNvSpPr txBox="1"/>
          <p:nvPr/>
        </p:nvSpPr>
        <p:spPr>
          <a:xfrm>
            <a:off x="6667054" y="1470106"/>
            <a:ext cx="1773187" cy="73866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Recombinantes</a:t>
            </a:r>
          </a:p>
          <a:p>
            <a:pPr lvl="0" algn="ctr"/>
            <a:r>
              <a:rPr lang="es-ES" sz="1200" dirty="0">
                <a:solidFill>
                  <a:srgbClr val="000000"/>
                </a:solidFill>
              </a:rPr>
              <a:t>(necesitan coadyuvantes)</a:t>
            </a:r>
            <a:endParaRPr lang="es-ES" b="1" i="1" u="sng" dirty="0"/>
          </a:p>
        </p:txBody>
      </p:sp>
      <p:cxnSp>
        <p:nvCxnSpPr>
          <p:cNvPr id="68" name="Conector recto 67"/>
          <p:cNvCxnSpPr/>
          <p:nvPr/>
        </p:nvCxnSpPr>
        <p:spPr>
          <a:xfrm flipH="1">
            <a:off x="3999091" y="2215039"/>
            <a:ext cx="10620" cy="176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CuadroTexto 82"/>
          <p:cNvSpPr txBox="1"/>
          <p:nvPr/>
        </p:nvSpPr>
        <p:spPr>
          <a:xfrm>
            <a:off x="7118776" y="2445388"/>
            <a:ext cx="1408659" cy="104644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1400" dirty="0"/>
              <a:t>Proteínas </a:t>
            </a:r>
            <a:r>
              <a:rPr lang="es-ES" sz="1200" dirty="0"/>
              <a:t>recombinantes</a:t>
            </a:r>
          </a:p>
          <a:p>
            <a:pPr algn="ctr"/>
            <a:r>
              <a:rPr lang="es-ES" sz="1200" dirty="0"/>
              <a:t>(Hepatitis B)</a:t>
            </a:r>
          </a:p>
          <a:p>
            <a:pPr algn="ctr"/>
            <a:r>
              <a:rPr lang="es-ES" sz="1200" dirty="0"/>
              <a:t>En </a:t>
            </a:r>
            <a:r>
              <a:rPr lang="es-ES" sz="1200" dirty="0" smtClean="0"/>
              <a:t>levaduras</a:t>
            </a:r>
          </a:p>
          <a:p>
            <a:pPr algn="ctr"/>
            <a:endParaRPr lang="es-ES" sz="1200" dirty="0"/>
          </a:p>
        </p:txBody>
      </p:sp>
      <p:sp>
        <p:nvSpPr>
          <p:cNvPr id="85" name="CuadroTexto 84"/>
          <p:cNvSpPr txBox="1"/>
          <p:nvPr/>
        </p:nvSpPr>
        <p:spPr>
          <a:xfrm>
            <a:off x="7118776" y="3584551"/>
            <a:ext cx="1408659" cy="86177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1400" dirty="0" err="1"/>
              <a:t>VLPs</a:t>
            </a:r>
            <a:endParaRPr lang="es-ES" sz="1400" dirty="0"/>
          </a:p>
          <a:p>
            <a:pPr algn="ctr"/>
            <a:r>
              <a:rPr lang="es-ES" sz="1200" dirty="0"/>
              <a:t>(partículas similares a virus)</a:t>
            </a:r>
          </a:p>
          <a:p>
            <a:pPr algn="ctr"/>
            <a:r>
              <a:rPr lang="es-ES" sz="1200" dirty="0"/>
              <a:t>En levaduras</a:t>
            </a:r>
          </a:p>
        </p:txBody>
      </p:sp>
      <p:cxnSp>
        <p:nvCxnSpPr>
          <p:cNvPr id="86" name="Conector recto 85"/>
          <p:cNvCxnSpPr>
            <a:cxnSpLocks/>
          </p:cNvCxnSpPr>
          <p:nvPr/>
        </p:nvCxnSpPr>
        <p:spPr>
          <a:xfrm flipH="1">
            <a:off x="7626002" y="4446325"/>
            <a:ext cx="892" cy="4219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ector recto 86"/>
          <p:cNvCxnSpPr>
            <a:endCxn id="83" idx="1"/>
          </p:cNvCxnSpPr>
          <p:nvPr/>
        </p:nvCxnSpPr>
        <p:spPr>
          <a:xfrm>
            <a:off x="6882875" y="2755680"/>
            <a:ext cx="235901" cy="2129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p:cNvCxnSpPr/>
          <p:nvPr/>
        </p:nvCxnSpPr>
        <p:spPr>
          <a:xfrm>
            <a:off x="7002010" y="4871714"/>
            <a:ext cx="0" cy="3588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CuadroTexto 104"/>
          <p:cNvSpPr txBox="1"/>
          <p:nvPr/>
        </p:nvSpPr>
        <p:spPr>
          <a:xfrm>
            <a:off x="5493561" y="2449162"/>
            <a:ext cx="1135785" cy="1046440"/>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Vectores </a:t>
            </a:r>
          </a:p>
          <a:p>
            <a:pPr algn="ctr"/>
            <a:r>
              <a:rPr lang="es-ES" sz="1100" dirty="0"/>
              <a:t>Con </a:t>
            </a:r>
            <a:endParaRPr lang="es-ES" sz="1100" dirty="0" smtClean="0"/>
          </a:p>
          <a:p>
            <a:pPr algn="ctr"/>
            <a:r>
              <a:rPr lang="es-ES" sz="1100" dirty="0" smtClean="0"/>
              <a:t>Adenovirus</a:t>
            </a:r>
            <a:r>
              <a:rPr lang="es-ES" sz="1100" dirty="0"/>
              <a:t>, </a:t>
            </a:r>
            <a:r>
              <a:rPr lang="es-ES" sz="1100" dirty="0" smtClean="0"/>
              <a:t>...)</a:t>
            </a:r>
            <a:endParaRPr lang="es-ES" sz="1100" dirty="0"/>
          </a:p>
          <a:p>
            <a:pPr algn="ctr"/>
            <a:r>
              <a:rPr lang="es-ES" sz="1100" dirty="0"/>
              <a:t>(</a:t>
            </a:r>
            <a:r>
              <a:rPr lang="es-ES" sz="1100" dirty="0" err="1"/>
              <a:t>Covid</a:t>
            </a:r>
            <a:r>
              <a:rPr lang="es-ES" sz="1100" dirty="0"/>
              <a:t> </a:t>
            </a:r>
            <a:r>
              <a:rPr lang="es-ES" sz="1100" dirty="0" smtClean="0"/>
              <a:t>19) Oxford</a:t>
            </a:r>
            <a:endParaRPr lang="es-ES" sz="1100" dirty="0"/>
          </a:p>
        </p:txBody>
      </p:sp>
      <p:cxnSp>
        <p:nvCxnSpPr>
          <p:cNvPr id="107" name="Conector recto 106"/>
          <p:cNvCxnSpPr/>
          <p:nvPr/>
        </p:nvCxnSpPr>
        <p:spPr>
          <a:xfrm flipV="1">
            <a:off x="6882875" y="2208770"/>
            <a:ext cx="0" cy="17664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CuadroTexto 123"/>
          <p:cNvSpPr txBox="1"/>
          <p:nvPr/>
        </p:nvSpPr>
        <p:spPr>
          <a:xfrm>
            <a:off x="6740187" y="5024828"/>
            <a:ext cx="832279" cy="1107996"/>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pPr algn="ctr"/>
            <a:r>
              <a:rPr lang="es-ES" dirty="0"/>
              <a:t>Con </a:t>
            </a:r>
          </a:p>
          <a:p>
            <a:pPr algn="ctr"/>
            <a:r>
              <a:rPr lang="es-ES" sz="1200" dirty="0"/>
              <a:t>Envoltura</a:t>
            </a:r>
          </a:p>
          <a:p>
            <a:pPr algn="ctr"/>
            <a:r>
              <a:rPr lang="es-ES" sz="1200" dirty="0"/>
              <a:t>(Ébola)</a:t>
            </a:r>
          </a:p>
          <a:p>
            <a:pPr algn="ctr"/>
            <a:endParaRPr lang="es-ES" sz="1200" dirty="0"/>
          </a:p>
          <a:p>
            <a:pPr algn="ctr"/>
            <a:endParaRPr lang="es-ES" sz="1200" dirty="0"/>
          </a:p>
        </p:txBody>
      </p:sp>
      <p:sp>
        <p:nvSpPr>
          <p:cNvPr id="125" name="CuadroTexto 124"/>
          <p:cNvSpPr txBox="1"/>
          <p:nvPr/>
        </p:nvSpPr>
        <p:spPr>
          <a:xfrm>
            <a:off x="7822364" y="5024828"/>
            <a:ext cx="1188004" cy="110799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a:t>Sin </a:t>
            </a:r>
            <a:r>
              <a:rPr lang="es-ES" sz="1200" dirty="0"/>
              <a:t>Envoltura</a:t>
            </a:r>
          </a:p>
          <a:p>
            <a:pPr algn="ctr"/>
            <a:r>
              <a:rPr lang="es-ES" sz="1200" dirty="0"/>
              <a:t>(HPV)</a:t>
            </a:r>
          </a:p>
          <a:p>
            <a:pPr algn="ctr"/>
            <a:r>
              <a:rPr lang="es-ES" sz="1200" dirty="0"/>
              <a:t>Papiloma humano</a:t>
            </a:r>
          </a:p>
        </p:txBody>
      </p:sp>
      <p:sp>
        <p:nvSpPr>
          <p:cNvPr id="178" name="CuadroTexto 177"/>
          <p:cNvSpPr txBox="1"/>
          <p:nvPr/>
        </p:nvSpPr>
        <p:spPr>
          <a:xfrm>
            <a:off x="1328419" y="133880"/>
            <a:ext cx="732893" cy="307777"/>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400" dirty="0"/>
              <a:t>Víricas</a:t>
            </a:r>
          </a:p>
        </p:txBody>
      </p:sp>
      <p:sp>
        <p:nvSpPr>
          <p:cNvPr id="177" name="CuadroTexto 176"/>
          <p:cNvSpPr txBox="1"/>
          <p:nvPr/>
        </p:nvSpPr>
        <p:spPr>
          <a:xfrm>
            <a:off x="97835" y="123418"/>
            <a:ext cx="1130438" cy="307777"/>
          </a:xfrm>
          <a:prstGeom prst="rect">
            <a:avLst/>
          </a:prstGeom>
          <a:solidFill>
            <a:srgbClr val="FFC000"/>
          </a:solidFill>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400" dirty="0"/>
              <a:t>Bacterianas</a:t>
            </a:r>
          </a:p>
        </p:txBody>
      </p:sp>
      <p:sp>
        <p:nvSpPr>
          <p:cNvPr id="179" name="CuadroTexto 178"/>
          <p:cNvSpPr txBox="1"/>
          <p:nvPr/>
        </p:nvSpPr>
        <p:spPr>
          <a:xfrm>
            <a:off x="696107" y="487569"/>
            <a:ext cx="742511" cy="307777"/>
          </a:xfrm>
          <a:prstGeom prst="rect">
            <a:avLst/>
          </a:prstGeom>
          <a:solidFill>
            <a:srgbClr val="92D050"/>
          </a:solidFill>
        </p:spPr>
        <p:style>
          <a:lnRef idx="1">
            <a:schemeClr val="accent2"/>
          </a:lnRef>
          <a:fillRef idx="2">
            <a:schemeClr val="accent2"/>
          </a:fillRef>
          <a:effectRef idx="1">
            <a:schemeClr val="accent2"/>
          </a:effectRef>
          <a:fontRef idx="minor">
            <a:schemeClr val="dk1"/>
          </a:fontRef>
        </p:style>
        <p:txBody>
          <a:bodyPr wrap="none" rtlCol="0">
            <a:spAutoFit/>
          </a:bodyPr>
          <a:lstStyle/>
          <a:p>
            <a:r>
              <a:rPr lang="es-ES" sz="1400" dirty="0"/>
              <a:t>Ambas</a:t>
            </a:r>
          </a:p>
        </p:txBody>
      </p:sp>
      <p:cxnSp>
        <p:nvCxnSpPr>
          <p:cNvPr id="189" name="Conector recto 188"/>
          <p:cNvCxnSpPr>
            <a:cxnSpLocks/>
          </p:cNvCxnSpPr>
          <p:nvPr/>
        </p:nvCxnSpPr>
        <p:spPr>
          <a:xfrm>
            <a:off x="170139" y="1286034"/>
            <a:ext cx="0" cy="192673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1" name="CuadroTexto 190"/>
          <p:cNvSpPr txBox="1"/>
          <p:nvPr/>
        </p:nvSpPr>
        <p:spPr>
          <a:xfrm>
            <a:off x="84266" y="3138142"/>
            <a:ext cx="1736212" cy="707886"/>
          </a:xfrm>
          <a:prstGeom prst="rect">
            <a:avLst/>
          </a:prstGeom>
          <a:solidFill>
            <a:schemeClr val="bg2">
              <a:lumMod val="40000"/>
              <a:lumOff val="60000"/>
            </a:schemeClr>
          </a:solidFill>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sz="1600" dirty="0" err="1"/>
              <a:t>Antiidiotípicas</a:t>
            </a:r>
            <a:endParaRPr lang="es-ES" sz="1600" dirty="0"/>
          </a:p>
          <a:p>
            <a:pPr algn="ctr"/>
            <a:r>
              <a:rPr lang="es-ES" sz="1200" dirty="0"/>
              <a:t>(Células </a:t>
            </a:r>
            <a:r>
              <a:rPr lang="es-ES" sz="1200" dirty="0" smtClean="0"/>
              <a:t>tumorales, etc.)</a:t>
            </a:r>
            <a:endParaRPr lang="es-ES" sz="1200" dirty="0"/>
          </a:p>
        </p:txBody>
      </p:sp>
      <p:sp>
        <p:nvSpPr>
          <p:cNvPr id="204" name="CuadroTexto 203"/>
          <p:cNvSpPr txBox="1"/>
          <p:nvPr/>
        </p:nvSpPr>
        <p:spPr>
          <a:xfrm>
            <a:off x="6442835" y="71298"/>
            <a:ext cx="259228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s-ES" sz="1200" b="1" dirty="0">
                <a:solidFill>
                  <a:schemeClr val="tx1"/>
                </a:solidFill>
              </a:rPr>
              <a:t>Coadyuvante: </a:t>
            </a:r>
            <a:r>
              <a:rPr lang="es-ES" sz="1200" i="1" dirty="0">
                <a:solidFill>
                  <a:schemeClr val="tx1"/>
                </a:solidFill>
              </a:rPr>
              <a:t>Sustancia que incrementa la inmunidad y la durabilidad de la vacuna. Actúa a nivel de la respuesta innata</a:t>
            </a:r>
          </a:p>
        </p:txBody>
      </p:sp>
      <p:pic>
        <p:nvPicPr>
          <p:cNvPr id="205" name="Imagen 204"/>
          <p:cNvPicPr>
            <a:picLocks noChangeAspect="1"/>
          </p:cNvPicPr>
          <p:nvPr/>
        </p:nvPicPr>
        <p:blipFill>
          <a:blip r:embed="rId3"/>
          <a:stretch>
            <a:fillRect/>
          </a:stretch>
        </p:blipFill>
        <p:spPr>
          <a:xfrm>
            <a:off x="361626" y="2808478"/>
            <a:ext cx="372886" cy="306135"/>
          </a:xfrm>
          <a:prstGeom prst="rect">
            <a:avLst/>
          </a:prstGeom>
        </p:spPr>
      </p:pic>
      <p:pic>
        <p:nvPicPr>
          <p:cNvPr id="207" name="Imagen 206"/>
          <p:cNvPicPr>
            <a:picLocks noChangeAspect="1"/>
          </p:cNvPicPr>
          <p:nvPr/>
        </p:nvPicPr>
        <p:blipFill>
          <a:blip r:embed="rId4"/>
          <a:stretch>
            <a:fillRect/>
          </a:stretch>
        </p:blipFill>
        <p:spPr>
          <a:xfrm>
            <a:off x="2037225" y="2812664"/>
            <a:ext cx="351565" cy="360210"/>
          </a:xfrm>
          <a:prstGeom prst="rect">
            <a:avLst/>
          </a:prstGeom>
        </p:spPr>
      </p:pic>
      <p:pic>
        <p:nvPicPr>
          <p:cNvPr id="210" name="Imagen 209"/>
          <p:cNvPicPr>
            <a:picLocks noChangeAspect="1"/>
          </p:cNvPicPr>
          <p:nvPr/>
        </p:nvPicPr>
        <p:blipFill>
          <a:blip r:embed="rId5"/>
          <a:stretch>
            <a:fillRect/>
          </a:stretch>
        </p:blipFill>
        <p:spPr>
          <a:xfrm>
            <a:off x="5601845" y="5254491"/>
            <a:ext cx="676464" cy="252939"/>
          </a:xfrm>
          <a:prstGeom prst="rect">
            <a:avLst/>
          </a:prstGeom>
        </p:spPr>
      </p:pic>
      <p:pic>
        <p:nvPicPr>
          <p:cNvPr id="211" name="Imagen 210"/>
          <p:cNvPicPr>
            <a:picLocks noChangeAspect="1"/>
          </p:cNvPicPr>
          <p:nvPr/>
        </p:nvPicPr>
        <p:blipFill>
          <a:blip r:embed="rId6"/>
          <a:stretch>
            <a:fillRect/>
          </a:stretch>
        </p:blipFill>
        <p:spPr>
          <a:xfrm>
            <a:off x="3449092" y="5156317"/>
            <a:ext cx="367963" cy="287471"/>
          </a:xfrm>
          <a:prstGeom prst="rect">
            <a:avLst/>
          </a:prstGeom>
        </p:spPr>
      </p:pic>
      <p:pic>
        <p:nvPicPr>
          <p:cNvPr id="212" name="Imagen 211"/>
          <p:cNvPicPr>
            <a:picLocks noChangeAspect="1"/>
          </p:cNvPicPr>
          <p:nvPr/>
        </p:nvPicPr>
        <p:blipFill>
          <a:blip r:embed="rId7"/>
          <a:stretch>
            <a:fillRect/>
          </a:stretch>
        </p:blipFill>
        <p:spPr>
          <a:xfrm>
            <a:off x="8202240" y="6150179"/>
            <a:ext cx="476002" cy="432729"/>
          </a:xfrm>
          <a:prstGeom prst="rect">
            <a:avLst/>
          </a:prstGeom>
        </p:spPr>
      </p:pic>
      <p:pic>
        <p:nvPicPr>
          <p:cNvPr id="213" name="Imagen 212"/>
          <p:cNvPicPr>
            <a:picLocks noChangeAspect="1"/>
          </p:cNvPicPr>
          <p:nvPr/>
        </p:nvPicPr>
        <p:blipFill>
          <a:blip r:embed="rId6"/>
          <a:stretch>
            <a:fillRect/>
          </a:stretch>
        </p:blipFill>
        <p:spPr>
          <a:xfrm>
            <a:off x="8579353" y="2970877"/>
            <a:ext cx="367963" cy="287471"/>
          </a:xfrm>
          <a:prstGeom prst="rect">
            <a:avLst/>
          </a:prstGeom>
        </p:spPr>
      </p:pic>
      <p:pic>
        <p:nvPicPr>
          <p:cNvPr id="216" name="Imagen 215"/>
          <p:cNvPicPr>
            <a:picLocks noChangeAspect="1"/>
          </p:cNvPicPr>
          <p:nvPr/>
        </p:nvPicPr>
        <p:blipFill>
          <a:blip r:embed="rId8"/>
          <a:stretch>
            <a:fillRect/>
          </a:stretch>
        </p:blipFill>
        <p:spPr>
          <a:xfrm>
            <a:off x="1686433" y="5029431"/>
            <a:ext cx="717759" cy="450120"/>
          </a:xfrm>
          <a:prstGeom prst="rect">
            <a:avLst/>
          </a:prstGeom>
        </p:spPr>
      </p:pic>
      <p:pic>
        <p:nvPicPr>
          <p:cNvPr id="2050" name="Picture 2" descr="ALIANZA POR LA VACUNACION | Difteria: vacun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0139" y="5051138"/>
            <a:ext cx="367085" cy="367085"/>
          </a:xfrm>
          <a:prstGeom prst="rect">
            <a:avLst/>
          </a:prstGeom>
          <a:noFill/>
          <a:extLst>
            <a:ext uri="{909E8E84-426E-40DD-AFC4-6F175D3DCCD1}">
              <a14:hiddenFill xmlns:a14="http://schemas.microsoft.com/office/drawing/2010/main">
                <a:solidFill>
                  <a:srgbClr val="FFFFFF"/>
                </a:solidFill>
              </a14:hiddenFill>
            </a:ext>
          </a:extLst>
        </p:spPr>
      </p:pic>
      <p:sp>
        <p:nvSpPr>
          <p:cNvPr id="63" name="CuadroTexto 62"/>
          <p:cNvSpPr txBox="1"/>
          <p:nvPr/>
        </p:nvSpPr>
        <p:spPr>
          <a:xfrm>
            <a:off x="5300346" y="1492846"/>
            <a:ext cx="1233189" cy="73866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s-ES" dirty="0" smtClean="0"/>
              <a:t>Genéticas</a:t>
            </a:r>
            <a:endParaRPr lang="es-ES" dirty="0"/>
          </a:p>
          <a:p>
            <a:pPr algn="ctr"/>
            <a:r>
              <a:rPr lang="es-ES" sz="1200" dirty="0"/>
              <a:t>(necesitan coadyuvantes)</a:t>
            </a:r>
          </a:p>
        </p:txBody>
      </p:sp>
      <p:cxnSp>
        <p:nvCxnSpPr>
          <p:cNvPr id="69" name="Conector recto 68"/>
          <p:cNvCxnSpPr/>
          <p:nvPr/>
        </p:nvCxnSpPr>
        <p:spPr>
          <a:xfrm>
            <a:off x="4893405" y="3975246"/>
            <a:ext cx="830723" cy="9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p:cNvCxnSpPr/>
          <p:nvPr/>
        </p:nvCxnSpPr>
        <p:spPr>
          <a:xfrm flipH="1">
            <a:off x="5366966" y="2224892"/>
            <a:ext cx="10620" cy="1760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Conector recto 80"/>
          <p:cNvCxnSpPr/>
          <p:nvPr/>
        </p:nvCxnSpPr>
        <p:spPr>
          <a:xfrm>
            <a:off x="6888101" y="3967835"/>
            <a:ext cx="235901" cy="1359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p:cNvCxnSpPr/>
          <p:nvPr/>
        </p:nvCxnSpPr>
        <p:spPr>
          <a:xfrm flipV="1">
            <a:off x="6637703" y="2536312"/>
            <a:ext cx="233085" cy="2161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Conector recto 90"/>
          <p:cNvCxnSpPr/>
          <p:nvPr/>
        </p:nvCxnSpPr>
        <p:spPr>
          <a:xfrm>
            <a:off x="6981252" y="4868315"/>
            <a:ext cx="11824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0" name="Imagen 49"/>
          <p:cNvPicPr>
            <a:picLocks noChangeAspect="1"/>
          </p:cNvPicPr>
          <p:nvPr/>
        </p:nvPicPr>
        <p:blipFill>
          <a:blip r:embed="rId10"/>
          <a:stretch>
            <a:fillRect/>
          </a:stretch>
        </p:blipFill>
        <p:spPr>
          <a:xfrm>
            <a:off x="7000825" y="6166623"/>
            <a:ext cx="457200" cy="419100"/>
          </a:xfrm>
          <a:prstGeom prst="rect">
            <a:avLst/>
          </a:prstGeom>
        </p:spPr>
      </p:pic>
      <p:pic>
        <p:nvPicPr>
          <p:cNvPr id="51" name="Imagen 50"/>
          <p:cNvPicPr>
            <a:picLocks noChangeAspect="1"/>
          </p:cNvPicPr>
          <p:nvPr/>
        </p:nvPicPr>
        <p:blipFill>
          <a:blip r:embed="rId11"/>
          <a:stretch>
            <a:fillRect/>
          </a:stretch>
        </p:blipFill>
        <p:spPr>
          <a:xfrm>
            <a:off x="5879587" y="3569178"/>
            <a:ext cx="439016" cy="428308"/>
          </a:xfrm>
          <a:prstGeom prst="rect">
            <a:avLst/>
          </a:prstGeom>
        </p:spPr>
      </p:pic>
      <p:pic>
        <p:nvPicPr>
          <p:cNvPr id="57" name="Imagen 56"/>
          <p:cNvPicPr>
            <a:picLocks noChangeAspect="1"/>
          </p:cNvPicPr>
          <p:nvPr/>
        </p:nvPicPr>
        <p:blipFill>
          <a:blip r:embed="rId12"/>
          <a:stretch>
            <a:fillRect/>
          </a:stretch>
        </p:blipFill>
        <p:spPr>
          <a:xfrm>
            <a:off x="4737661" y="4672486"/>
            <a:ext cx="456060" cy="444787"/>
          </a:xfrm>
          <a:prstGeom prst="rect">
            <a:avLst/>
          </a:prstGeom>
        </p:spPr>
      </p:pic>
      <p:pic>
        <p:nvPicPr>
          <p:cNvPr id="58" name="Imagen 57"/>
          <p:cNvPicPr>
            <a:picLocks noChangeAspect="1"/>
          </p:cNvPicPr>
          <p:nvPr/>
        </p:nvPicPr>
        <p:blipFill>
          <a:blip r:embed="rId13"/>
          <a:stretch>
            <a:fillRect/>
          </a:stretch>
        </p:blipFill>
        <p:spPr>
          <a:xfrm>
            <a:off x="5176701" y="535168"/>
            <a:ext cx="581025" cy="552450"/>
          </a:xfrm>
          <a:prstGeom prst="rect">
            <a:avLst/>
          </a:prstGeom>
        </p:spPr>
      </p:pic>
      <p:pic>
        <p:nvPicPr>
          <p:cNvPr id="70" name="Imagen 69"/>
          <p:cNvPicPr>
            <a:picLocks noChangeAspect="1"/>
          </p:cNvPicPr>
          <p:nvPr/>
        </p:nvPicPr>
        <p:blipFill rotWithShape="1">
          <a:blip r:embed="rId14"/>
          <a:srcRect r="18247" b="54979"/>
          <a:stretch/>
        </p:blipFill>
        <p:spPr>
          <a:xfrm>
            <a:off x="1837730" y="3631366"/>
            <a:ext cx="2106864" cy="227173"/>
          </a:xfrm>
          <a:prstGeom prst="rect">
            <a:avLst/>
          </a:prstGeom>
        </p:spPr>
      </p:pic>
    </p:spTree>
    <p:extLst>
      <p:ext uri="{BB962C8B-B14F-4D97-AF65-F5344CB8AC3E}">
        <p14:creationId xmlns:p14="http://schemas.microsoft.com/office/powerpoint/2010/main" val="1550512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00661" y="159199"/>
            <a:ext cx="1851059" cy="2308324"/>
          </a:xfrm>
          <a:prstGeom prst="rect">
            <a:avLst/>
          </a:prstGeom>
        </p:spPr>
        <p:txBody>
          <a:bodyPr wrap="square">
            <a:spAutoFit/>
          </a:bodyPr>
          <a:lstStyle/>
          <a:p>
            <a:pPr lvl="0" eaLnBrk="0" hangingPunct="0"/>
            <a:r>
              <a:rPr lang="es-ES" altLang="es-ES" dirty="0">
                <a:latin typeface="Arial" panose="020B0604020202020204" pitchFamily="34" charset="0"/>
                <a:ea typeface="Times New Roman" panose="02020603050405020304" pitchFamily="18" charset="0"/>
              </a:rPr>
              <a:t>¿Cómo definirías una vacuna? ¿Cómo prepararías una vacuna frente a un agente infeccioso?</a:t>
            </a:r>
            <a:endParaRPr lang="es-ES" altLang="es-ES" sz="1050" dirty="0">
              <a:latin typeface="Arial" panose="020B0604020202020204" pitchFamily="34" charset="0"/>
            </a:endParaRPr>
          </a:p>
        </p:txBody>
      </p:sp>
      <p:pic>
        <p:nvPicPr>
          <p:cNvPr id="4" name="Imagen 3"/>
          <p:cNvPicPr>
            <a:picLocks noChangeAspect="1"/>
          </p:cNvPicPr>
          <p:nvPr/>
        </p:nvPicPr>
        <p:blipFill>
          <a:blip r:embed="rId2"/>
          <a:stretch>
            <a:fillRect/>
          </a:stretch>
        </p:blipFill>
        <p:spPr>
          <a:xfrm>
            <a:off x="2585617" y="0"/>
            <a:ext cx="5692588" cy="6858000"/>
          </a:xfrm>
          <a:prstGeom prst="rect">
            <a:avLst/>
          </a:prstGeom>
        </p:spPr>
      </p:pic>
    </p:spTree>
    <p:extLst>
      <p:ext uri="{BB962C8B-B14F-4D97-AF65-F5344CB8AC3E}">
        <p14:creationId xmlns:p14="http://schemas.microsoft.com/office/powerpoint/2010/main" val="4208089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540"/>
          <a:stretch/>
        </p:blipFill>
        <p:spPr>
          <a:xfrm>
            <a:off x="0" y="20288"/>
            <a:ext cx="9114344" cy="6577064"/>
          </a:xfrm>
          <a:prstGeom prst="rect">
            <a:avLst/>
          </a:prstGeom>
        </p:spPr>
      </p:pic>
    </p:spTree>
    <p:extLst>
      <p:ext uri="{BB962C8B-B14F-4D97-AF65-F5344CB8AC3E}">
        <p14:creationId xmlns:p14="http://schemas.microsoft.com/office/powerpoint/2010/main" val="31198508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806238" y="0"/>
            <a:ext cx="7798210" cy="6858000"/>
          </a:xfrm>
          <a:prstGeom prst="rect">
            <a:avLst/>
          </a:prstGeom>
        </p:spPr>
      </p:pic>
    </p:spTree>
    <p:extLst>
      <p:ext uri="{BB962C8B-B14F-4D97-AF65-F5344CB8AC3E}">
        <p14:creationId xmlns:p14="http://schemas.microsoft.com/office/powerpoint/2010/main" val="12422504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229600" cy="1026368"/>
          </a:xfrm>
        </p:spPr>
        <p:txBody>
          <a:bodyPr/>
          <a:lstStyle/>
          <a:p>
            <a:pPr algn="just"/>
            <a:r>
              <a:rPr lang="es-ES" sz="2000" dirty="0"/>
              <a:t>Escriba un texto coherente, de no más de doce líneas, en el que se relacionen los siguientes conceptos dentro de un mismo fenómeno biológico: microorganismos, fermentaciones, industria alimentaria. 1,5</a:t>
            </a:r>
            <a:br>
              <a:rPr lang="es-ES" sz="2000" dirty="0"/>
            </a:br>
            <a:endParaRPr lang="es-ES" sz="2000" dirty="0"/>
          </a:p>
        </p:txBody>
      </p:sp>
      <p:sp>
        <p:nvSpPr>
          <p:cNvPr id="3" name="2 Marcador de contenido"/>
          <p:cNvSpPr>
            <a:spLocks noGrp="1"/>
          </p:cNvSpPr>
          <p:nvPr>
            <p:ph idx="1"/>
          </p:nvPr>
        </p:nvSpPr>
        <p:spPr>
          <a:xfrm>
            <a:off x="0" y="908720"/>
            <a:ext cx="9010836" cy="5949280"/>
          </a:xfrm>
        </p:spPr>
        <p:txBody>
          <a:bodyPr/>
          <a:lstStyle/>
          <a:p>
            <a:pPr>
              <a:lnSpc>
                <a:spcPct val="115000"/>
              </a:lnSpc>
              <a:spcAft>
                <a:spcPts val="1000"/>
              </a:spcAft>
            </a:pPr>
            <a:r>
              <a:rPr lang="es-ES" sz="2000" dirty="0">
                <a:solidFill>
                  <a:srgbClr val="FF0000"/>
                </a:solidFill>
                <a:latin typeface="Calibri"/>
                <a:ea typeface="Calibri"/>
                <a:cs typeface="Times New Roman"/>
              </a:rPr>
              <a:t>El empleo de </a:t>
            </a:r>
            <a:r>
              <a:rPr lang="es-ES" sz="2000" dirty="0">
                <a:solidFill>
                  <a:srgbClr val="7030A0"/>
                </a:solidFill>
                <a:latin typeface="Calibri"/>
                <a:ea typeface="Calibri"/>
                <a:cs typeface="Times New Roman"/>
              </a:rPr>
              <a:t>microorganismos</a:t>
            </a:r>
            <a:r>
              <a:rPr lang="es-ES" sz="2000" dirty="0">
                <a:solidFill>
                  <a:srgbClr val="FF0000"/>
                </a:solidFill>
                <a:latin typeface="Calibri"/>
                <a:ea typeface="Calibri"/>
                <a:cs typeface="Times New Roman"/>
              </a:rPr>
              <a:t> forma parte de la biotecnología tradicional ya </a:t>
            </a:r>
            <a:r>
              <a:rPr lang="es-ES" sz="2000" dirty="0" smtClean="0">
                <a:solidFill>
                  <a:srgbClr val="FF0000"/>
                </a:solidFill>
                <a:latin typeface="Calibri"/>
                <a:ea typeface="Calibri"/>
                <a:cs typeface="Times New Roman"/>
              </a:rPr>
              <a:t>que, </a:t>
            </a:r>
            <a:r>
              <a:rPr lang="es-ES" sz="2000" dirty="0">
                <a:solidFill>
                  <a:srgbClr val="FF0000"/>
                </a:solidFill>
                <a:latin typeface="Calibri"/>
                <a:ea typeface="Calibri"/>
                <a:cs typeface="Times New Roman"/>
              </a:rPr>
              <a:t>desde tiempos </a:t>
            </a:r>
            <a:r>
              <a:rPr lang="es-ES" sz="2000" dirty="0" smtClean="0">
                <a:solidFill>
                  <a:srgbClr val="FF0000"/>
                </a:solidFill>
                <a:latin typeface="Calibri"/>
                <a:ea typeface="Calibri"/>
                <a:cs typeface="Times New Roman"/>
              </a:rPr>
              <a:t>remotos, </a:t>
            </a:r>
            <a:r>
              <a:rPr lang="es-ES" sz="2000" dirty="0">
                <a:solidFill>
                  <a:srgbClr val="FF0000"/>
                </a:solidFill>
                <a:latin typeface="Calibri"/>
                <a:ea typeface="Calibri"/>
                <a:cs typeface="Times New Roman"/>
              </a:rPr>
              <a:t>se ha aprovechado el metabolismo microbiano para la obtención de productos de interés humano. </a:t>
            </a:r>
            <a:r>
              <a:rPr lang="es-ES" sz="2000" dirty="0">
                <a:solidFill>
                  <a:srgbClr val="7030A0"/>
                </a:solidFill>
                <a:latin typeface="Calibri"/>
                <a:ea typeface="Calibri"/>
                <a:cs typeface="Times New Roman"/>
              </a:rPr>
              <a:t>La industria alimenticia </a:t>
            </a:r>
            <a:r>
              <a:rPr lang="es-ES" sz="2000" dirty="0">
                <a:solidFill>
                  <a:srgbClr val="FF0000"/>
                </a:solidFill>
                <a:latin typeface="Calibri"/>
                <a:ea typeface="Calibri"/>
                <a:cs typeface="Times New Roman"/>
              </a:rPr>
              <a:t>es un buen ejemplo de ello. Los distintos tipos de </a:t>
            </a:r>
            <a:r>
              <a:rPr lang="es-ES" sz="2000" dirty="0">
                <a:solidFill>
                  <a:srgbClr val="7030A0"/>
                </a:solidFill>
                <a:latin typeface="Calibri"/>
                <a:ea typeface="Calibri"/>
                <a:cs typeface="Times New Roman"/>
              </a:rPr>
              <a:t>fermentaciones</a:t>
            </a:r>
            <a:r>
              <a:rPr lang="es-ES" sz="2000" dirty="0">
                <a:solidFill>
                  <a:srgbClr val="FF0000"/>
                </a:solidFill>
                <a:latin typeface="Calibri"/>
                <a:ea typeface="Calibri"/>
                <a:cs typeface="Times New Roman"/>
              </a:rPr>
              <a:t> como la alcohólica, llevada a cabo por levaduras como </a:t>
            </a:r>
            <a:r>
              <a:rPr lang="es-ES" sz="2000" i="1" u="sng" dirty="0" err="1">
                <a:solidFill>
                  <a:srgbClr val="FF0000"/>
                </a:solidFill>
                <a:latin typeface="Calibri"/>
                <a:ea typeface="Calibri"/>
                <a:cs typeface="Times New Roman"/>
              </a:rPr>
              <a:t>Sacharomyces</a:t>
            </a:r>
            <a:r>
              <a:rPr lang="es-ES" sz="2000" i="1" u="sng" dirty="0">
                <a:solidFill>
                  <a:srgbClr val="FF0000"/>
                </a:solidFill>
                <a:latin typeface="Calibri"/>
                <a:ea typeface="Calibri"/>
                <a:cs typeface="Times New Roman"/>
              </a:rPr>
              <a:t> </a:t>
            </a:r>
            <a:r>
              <a:rPr lang="es-ES" sz="2000" i="1" u="sng" dirty="0" err="1">
                <a:solidFill>
                  <a:srgbClr val="FF0000"/>
                </a:solidFill>
                <a:latin typeface="Calibri"/>
                <a:ea typeface="Calibri"/>
                <a:cs typeface="Times New Roman"/>
              </a:rPr>
              <a:t>cerevisiae</a:t>
            </a:r>
            <a:r>
              <a:rPr lang="es-ES" sz="2000" i="1" u="sng" dirty="0">
                <a:solidFill>
                  <a:srgbClr val="FF0000"/>
                </a:solidFill>
                <a:latin typeface="Calibri"/>
                <a:ea typeface="Calibri"/>
                <a:cs typeface="Times New Roman"/>
              </a:rPr>
              <a:t> </a:t>
            </a:r>
            <a:r>
              <a:rPr lang="es-ES" sz="2000" dirty="0">
                <a:solidFill>
                  <a:srgbClr val="FF0000"/>
                </a:solidFill>
                <a:latin typeface="Calibri"/>
                <a:ea typeface="Calibri"/>
                <a:cs typeface="Times New Roman"/>
              </a:rPr>
              <a:t>y cultivados a escala </a:t>
            </a:r>
            <a:r>
              <a:rPr lang="es-ES" sz="2000" dirty="0" smtClean="0">
                <a:solidFill>
                  <a:srgbClr val="FF0000"/>
                </a:solidFill>
                <a:latin typeface="Calibri"/>
                <a:ea typeface="Calibri"/>
                <a:cs typeface="Times New Roman"/>
              </a:rPr>
              <a:t>comercial, </a:t>
            </a:r>
            <a:r>
              <a:rPr lang="es-ES" sz="2000" dirty="0">
                <a:solidFill>
                  <a:srgbClr val="FF0000"/>
                </a:solidFill>
                <a:latin typeface="Calibri"/>
                <a:ea typeface="Calibri"/>
                <a:cs typeface="Times New Roman"/>
              </a:rPr>
              <a:t>nos permite obtener productos como el pan, bollería y multitud de bebidas alcohólicas gracias a la transformación de la glucosa en CO</a:t>
            </a:r>
            <a:r>
              <a:rPr lang="es-ES" sz="2000" baseline="-25000" dirty="0">
                <a:solidFill>
                  <a:srgbClr val="FF0000"/>
                </a:solidFill>
                <a:latin typeface="Calibri"/>
                <a:ea typeface="Calibri"/>
                <a:cs typeface="Times New Roman"/>
              </a:rPr>
              <a:t>2</a:t>
            </a:r>
            <a:r>
              <a:rPr lang="es-ES" sz="2000" dirty="0">
                <a:solidFill>
                  <a:srgbClr val="FF0000"/>
                </a:solidFill>
                <a:latin typeface="Calibri"/>
                <a:ea typeface="Calibri"/>
                <a:cs typeface="Times New Roman"/>
              </a:rPr>
              <a:t> y etanol. Las fermentación </a:t>
            </a:r>
            <a:r>
              <a:rPr lang="es-ES" sz="2000" dirty="0" smtClean="0">
                <a:solidFill>
                  <a:srgbClr val="FF0000"/>
                </a:solidFill>
                <a:latin typeface="Calibri"/>
                <a:ea typeface="Calibri"/>
                <a:cs typeface="Times New Roman"/>
              </a:rPr>
              <a:t>láctica, </a:t>
            </a:r>
            <a:r>
              <a:rPr lang="es-ES" sz="2000" dirty="0">
                <a:solidFill>
                  <a:srgbClr val="FF0000"/>
                </a:solidFill>
                <a:latin typeface="Calibri"/>
                <a:ea typeface="Calibri"/>
                <a:cs typeface="Times New Roman"/>
              </a:rPr>
              <a:t>propia de bacterias lácticas como </a:t>
            </a:r>
            <a:r>
              <a:rPr lang="es-ES" sz="2000" i="1" u="sng" dirty="0" err="1">
                <a:solidFill>
                  <a:srgbClr val="FF0000"/>
                </a:solidFill>
                <a:latin typeface="Calibri"/>
                <a:ea typeface="Calibri"/>
                <a:cs typeface="Times New Roman"/>
              </a:rPr>
              <a:t>Lactobacillus</a:t>
            </a:r>
            <a:r>
              <a:rPr lang="es-ES" sz="2000" i="1" u="sng" dirty="0">
                <a:solidFill>
                  <a:srgbClr val="FF0000"/>
                </a:solidFill>
                <a:latin typeface="Calibri"/>
                <a:ea typeface="Calibri"/>
                <a:cs typeface="Times New Roman"/>
              </a:rPr>
              <a:t> </a:t>
            </a:r>
            <a:r>
              <a:rPr lang="es-ES" sz="2000" i="1" u="sng" dirty="0" err="1">
                <a:solidFill>
                  <a:srgbClr val="FF0000"/>
                </a:solidFill>
                <a:latin typeface="Calibri"/>
                <a:ea typeface="Calibri"/>
                <a:cs typeface="Times New Roman"/>
              </a:rPr>
              <a:t>bulgaricus</a:t>
            </a:r>
            <a:r>
              <a:rPr lang="es-ES" sz="2000" dirty="0">
                <a:solidFill>
                  <a:srgbClr val="FF0000"/>
                </a:solidFill>
                <a:latin typeface="Calibri"/>
                <a:ea typeface="Calibri"/>
                <a:cs typeface="Times New Roman"/>
              </a:rPr>
              <a:t>, </a:t>
            </a:r>
            <a:r>
              <a:rPr lang="es-ES" sz="2000" i="1" u="sng" dirty="0" err="1">
                <a:solidFill>
                  <a:srgbClr val="FF0000"/>
                </a:solidFill>
                <a:latin typeface="Calibri"/>
                <a:ea typeface="Calibri"/>
                <a:cs typeface="Times New Roman"/>
              </a:rPr>
              <a:t>Streptococcus</a:t>
            </a:r>
            <a:r>
              <a:rPr lang="es-ES" sz="2000" i="1" u="sng" dirty="0">
                <a:solidFill>
                  <a:srgbClr val="FF0000"/>
                </a:solidFill>
                <a:latin typeface="Calibri"/>
                <a:ea typeface="Calibri"/>
                <a:cs typeface="Times New Roman"/>
              </a:rPr>
              <a:t> </a:t>
            </a:r>
            <a:r>
              <a:rPr lang="es-ES" sz="2000" i="1" u="sng" dirty="0" err="1">
                <a:solidFill>
                  <a:srgbClr val="FF0000"/>
                </a:solidFill>
                <a:latin typeface="Calibri"/>
                <a:ea typeface="Calibri"/>
                <a:cs typeface="Times New Roman"/>
              </a:rPr>
              <a:t>termophilus</a:t>
            </a:r>
            <a:r>
              <a:rPr lang="es-ES" sz="2000" dirty="0">
                <a:solidFill>
                  <a:srgbClr val="FF0000"/>
                </a:solidFill>
                <a:latin typeface="Calibri"/>
                <a:ea typeface="Calibri"/>
                <a:cs typeface="Times New Roman"/>
              </a:rPr>
              <a:t>,... es el fundamento que está detrás de la producción industrial del yogur y </a:t>
            </a:r>
            <a:r>
              <a:rPr lang="es-ES" sz="2000" dirty="0" smtClean="0">
                <a:solidFill>
                  <a:srgbClr val="FF0000"/>
                </a:solidFill>
                <a:latin typeface="Calibri"/>
                <a:ea typeface="Calibri"/>
                <a:cs typeface="Times New Roman"/>
              </a:rPr>
              <a:t>otros </a:t>
            </a:r>
            <a:r>
              <a:rPr lang="es-ES" sz="2000" dirty="0">
                <a:solidFill>
                  <a:srgbClr val="FF0000"/>
                </a:solidFill>
                <a:latin typeface="Calibri"/>
                <a:ea typeface="Calibri"/>
                <a:cs typeface="Times New Roman"/>
              </a:rPr>
              <a:t>productos lácteos, como consecuencia de la desnaturalización que sufre la caseína de la leche (proteína globular) gracias a la acidificación del medio ocasionada por la aparición del ácido láctico. </a:t>
            </a:r>
            <a:endParaRPr lang="es-ES" sz="2000" dirty="0" smtClean="0">
              <a:solidFill>
                <a:srgbClr val="FF0000"/>
              </a:solidFill>
              <a:latin typeface="Calibri"/>
              <a:ea typeface="Calibri"/>
              <a:cs typeface="Times New Roman"/>
            </a:endParaRPr>
          </a:p>
          <a:p>
            <a:pPr>
              <a:lnSpc>
                <a:spcPct val="115000"/>
              </a:lnSpc>
              <a:spcAft>
                <a:spcPts val="1000"/>
              </a:spcAft>
            </a:pPr>
            <a:r>
              <a:rPr lang="es-ES" sz="2000" dirty="0" smtClean="0">
                <a:solidFill>
                  <a:srgbClr val="7030A0"/>
                </a:solidFill>
                <a:latin typeface="Calibri"/>
                <a:ea typeface="Calibri"/>
                <a:cs typeface="Times New Roman"/>
              </a:rPr>
              <a:t>Por último, </a:t>
            </a:r>
            <a:r>
              <a:rPr lang="es-ES" sz="2000" dirty="0">
                <a:solidFill>
                  <a:srgbClr val="7030A0"/>
                </a:solidFill>
                <a:latin typeface="Calibri"/>
                <a:ea typeface="Calibri"/>
                <a:cs typeface="Times New Roman"/>
              </a:rPr>
              <a:t>(solo si tengo líneas suficientes) la biotecnología actual basada en las técnicas del ADN recombinante nos han permitido obtener </a:t>
            </a:r>
            <a:r>
              <a:rPr lang="es-ES" sz="2000" dirty="0" smtClean="0">
                <a:solidFill>
                  <a:srgbClr val="7030A0"/>
                </a:solidFill>
                <a:latin typeface="Calibri"/>
                <a:ea typeface="Calibri"/>
                <a:cs typeface="Times New Roman"/>
              </a:rPr>
              <a:t>cepas transgénicas </a:t>
            </a:r>
            <a:r>
              <a:rPr lang="es-ES" sz="2000" dirty="0">
                <a:solidFill>
                  <a:srgbClr val="7030A0"/>
                </a:solidFill>
                <a:latin typeface="Calibri"/>
                <a:ea typeface="Calibri"/>
                <a:cs typeface="Times New Roman"/>
              </a:rPr>
              <a:t>de los microorganismos anteriores con una eficiencia mejorada en relación con múltiples </a:t>
            </a:r>
            <a:r>
              <a:rPr lang="es-ES" sz="2000" dirty="0" smtClean="0">
                <a:solidFill>
                  <a:srgbClr val="7030A0"/>
                </a:solidFill>
                <a:latin typeface="Calibri"/>
                <a:ea typeface="Calibri"/>
                <a:cs typeface="Times New Roman"/>
              </a:rPr>
              <a:t>utilidades como la producción de : hormonas, vacunas, enzimas, ….</a:t>
            </a:r>
            <a:endParaRPr lang="es-ES" sz="2000" dirty="0">
              <a:solidFill>
                <a:srgbClr val="7030A0"/>
              </a:solidFill>
              <a:latin typeface="Calibri"/>
              <a:ea typeface="Calibri"/>
              <a:cs typeface="Times New Roman"/>
            </a:endParaRPr>
          </a:p>
          <a:p>
            <a:endParaRPr lang="es-E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1 Título"/>
          <p:cNvSpPr>
            <a:spLocks noGrp="1"/>
          </p:cNvSpPr>
          <p:nvPr>
            <p:ph type="title"/>
          </p:nvPr>
        </p:nvSpPr>
        <p:spPr>
          <a:xfrm>
            <a:off x="1038918" y="142875"/>
            <a:ext cx="8153400" cy="990600"/>
          </a:xfrm>
        </p:spPr>
        <p:txBody>
          <a:bodyPr/>
          <a:lstStyle/>
          <a:p>
            <a:pPr algn="ctr"/>
            <a:r>
              <a:rPr lang="es-ES" b="1" dirty="0"/>
              <a:t/>
            </a:r>
            <a:br>
              <a:rPr lang="es-ES" b="1" dirty="0"/>
            </a:br>
            <a:r>
              <a:rPr lang="es-ES" sz="3600" b="1" dirty="0"/>
              <a:t>INGENIERÍA GENÉTICA y BIOTECNOLOGÍA MODERNA</a:t>
            </a:r>
            <a:br>
              <a:rPr lang="es-ES" sz="3600" b="1" dirty="0"/>
            </a:br>
            <a:endParaRPr lang="es-ES" sz="3600" dirty="0"/>
          </a:p>
        </p:txBody>
      </p:sp>
      <p:sp>
        <p:nvSpPr>
          <p:cNvPr id="65539" name="2 Marcador de contenido"/>
          <p:cNvSpPr>
            <a:spLocks noGrp="1"/>
          </p:cNvSpPr>
          <p:nvPr>
            <p:ph sz="quarter" idx="1"/>
          </p:nvPr>
        </p:nvSpPr>
        <p:spPr>
          <a:xfrm>
            <a:off x="612774" y="1600200"/>
            <a:ext cx="8531225" cy="5043488"/>
          </a:xfrm>
        </p:spPr>
        <p:txBody>
          <a:bodyPr/>
          <a:lstStyle/>
          <a:p>
            <a:r>
              <a:rPr lang="es-ES" sz="3200" b="1" dirty="0"/>
              <a:t>Concepto: </a:t>
            </a:r>
            <a:r>
              <a:rPr lang="es-ES" sz="3200" b="1" dirty="0" smtClean="0"/>
              <a:t>Conjunto de t</a:t>
            </a:r>
            <a:r>
              <a:rPr lang="es-ES" sz="3200" dirty="0" smtClean="0"/>
              <a:t>écnicas </a:t>
            </a:r>
            <a:r>
              <a:rPr lang="es-ES" sz="3200" dirty="0"/>
              <a:t>de manipulación de un genoma</a:t>
            </a:r>
          </a:p>
          <a:p>
            <a:r>
              <a:rPr lang="es-ES" sz="3200" b="1" dirty="0"/>
              <a:t>Técnicas fundamentales</a:t>
            </a:r>
            <a:endParaRPr lang="es-ES" sz="2000" dirty="0"/>
          </a:p>
          <a:p>
            <a:pPr lvl="1"/>
            <a:r>
              <a:rPr lang="es-ES" sz="2800" b="1" dirty="0"/>
              <a:t>Tecnología del ADN recombinante: </a:t>
            </a:r>
          </a:p>
          <a:p>
            <a:pPr lvl="2"/>
            <a:r>
              <a:rPr lang="es-ES" sz="2400" b="1" dirty="0" err="1"/>
              <a:t>Endonucleasas</a:t>
            </a:r>
            <a:r>
              <a:rPr lang="es-ES" sz="2400" b="1" dirty="0"/>
              <a:t> (</a:t>
            </a:r>
            <a:r>
              <a:rPr lang="es-ES" sz="2400" b="1" dirty="0" err="1"/>
              <a:t>enz</a:t>
            </a:r>
            <a:r>
              <a:rPr lang="es-ES" sz="2400" b="1" dirty="0"/>
              <a:t>. de restricción) y DNA-</a:t>
            </a:r>
            <a:r>
              <a:rPr lang="es-ES" sz="2400" b="1" dirty="0" err="1"/>
              <a:t>ligasas</a:t>
            </a:r>
            <a:endParaRPr lang="es-ES" sz="2400" b="1" dirty="0"/>
          </a:p>
          <a:p>
            <a:pPr lvl="3"/>
            <a:r>
              <a:rPr lang="es-ES" b="1" dirty="0"/>
              <a:t>Concepto de microorganismo transgénico y OGM (diferencias)</a:t>
            </a:r>
            <a:endParaRPr lang="es-ES" sz="1400" dirty="0"/>
          </a:p>
          <a:p>
            <a:pPr lvl="3"/>
            <a:r>
              <a:rPr lang="es-ES" b="1" dirty="0"/>
              <a:t>Ejemplo de Producción de insulina por microorganismos transgénicos</a:t>
            </a:r>
            <a:endParaRPr lang="es-ES" sz="1400" dirty="0"/>
          </a:p>
          <a:p>
            <a:pPr lvl="4"/>
            <a:r>
              <a:rPr lang="es-ES" b="1" i="1" dirty="0"/>
              <a:t> </a:t>
            </a:r>
            <a:r>
              <a:rPr lang="es-ES" b="1" i="1" dirty="0" err="1"/>
              <a:t>Saccharomyces</a:t>
            </a:r>
            <a:r>
              <a:rPr lang="es-ES" b="1" i="1" dirty="0"/>
              <a:t> </a:t>
            </a:r>
            <a:r>
              <a:rPr lang="es-ES" b="1" i="1" dirty="0" err="1"/>
              <a:t>cerevisiae</a:t>
            </a:r>
            <a:r>
              <a:rPr lang="es-ES" b="1" i="1" dirty="0"/>
              <a:t>  </a:t>
            </a:r>
            <a:r>
              <a:rPr lang="es-ES" dirty="0"/>
              <a:t>modificado</a:t>
            </a:r>
          </a:p>
          <a:p>
            <a:pPr lvl="1"/>
            <a:r>
              <a:rPr lang="es-ES" sz="2800" b="1" dirty="0"/>
              <a:t>PCR (Reacción en cadena de la polimerasa):</a:t>
            </a:r>
          </a:p>
          <a:p>
            <a:pPr lvl="2"/>
            <a:r>
              <a:rPr lang="es-ES" sz="2500" dirty="0"/>
              <a:t>Amplificación del ADN</a:t>
            </a:r>
            <a:endParaRPr lang="es-ES" sz="1500" dirty="0"/>
          </a:p>
          <a:p>
            <a:endParaRPr lang="es-ES" dirty="0"/>
          </a:p>
        </p:txBody>
      </p:sp>
      <p:sp>
        <p:nvSpPr>
          <p:cNvPr id="4" name="CuadroTexto 3"/>
          <p:cNvSpPr txBox="1"/>
          <p:nvPr/>
        </p:nvSpPr>
        <p:spPr>
          <a:xfrm>
            <a:off x="107504" y="142875"/>
            <a:ext cx="2016224" cy="646331"/>
          </a:xfrm>
          <a:prstGeom prst="rect">
            <a:avLst/>
          </a:prstGeom>
          <a:noFill/>
          <a:ln w="5715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rtlCol="0">
            <a:spAutoFit/>
          </a:bodyPr>
          <a:lstStyle/>
          <a:p>
            <a:pPr algn="ctr"/>
            <a:r>
              <a:rPr lang="es-ES" dirty="0">
                <a:solidFill>
                  <a:srgbClr val="7030A0"/>
                </a:solidFill>
              </a:rPr>
              <a:t>Biotecnología moderna, IG:  (14)</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1 Título"/>
          <p:cNvSpPr>
            <a:spLocks noGrp="1"/>
          </p:cNvSpPr>
          <p:nvPr>
            <p:ph type="title"/>
          </p:nvPr>
        </p:nvSpPr>
        <p:spPr>
          <a:xfrm>
            <a:off x="612775" y="214313"/>
            <a:ext cx="8153400" cy="1004887"/>
          </a:xfrm>
        </p:spPr>
        <p:txBody>
          <a:bodyPr/>
          <a:lstStyle/>
          <a:p>
            <a:pPr algn="ctr"/>
            <a:r>
              <a:rPr lang="es-ES" sz="3600" b="1">
                <a:solidFill>
                  <a:srgbClr val="000000"/>
                </a:solidFill>
              </a:rPr>
              <a:t/>
            </a:r>
            <a:br>
              <a:rPr lang="es-ES" sz="3600" b="1">
                <a:solidFill>
                  <a:srgbClr val="000000"/>
                </a:solidFill>
              </a:rPr>
            </a:br>
            <a:r>
              <a:rPr lang="es-ES" sz="3600" b="1">
                <a:solidFill>
                  <a:srgbClr val="000000"/>
                </a:solidFill>
              </a:rPr>
              <a:t>INGENIERÍA GENÉTICA y BIOTECNOLOGÍA MODERNA</a:t>
            </a:r>
            <a:br>
              <a:rPr lang="es-ES" sz="3600" b="1">
                <a:solidFill>
                  <a:srgbClr val="000000"/>
                </a:solidFill>
              </a:rPr>
            </a:br>
            <a:endParaRPr lang="es-ES"/>
          </a:p>
        </p:txBody>
      </p:sp>
      <p:sp>
        <p:nvSpPr>
          <p:cNvPr id="66563" name="2 Marcador de contenido"/>
          <p:cNvSpPr>
            <a:spLocks noGrp="1"/>
          </p:cNvSpPr>
          <p:nvPr>
            <p:ph sz="quarter" idx="1"/>
          </p:nvPr>
        </p:nvSpPr>
        <p:spPr>
          <a:xfrm>
            <a:off x="612775" y="1600200"/>
            <a:ext cx="6316663" cy="614363"/>
          </a:xfrm>
        </p:spPr>
        <p:txBody>
          <a:bodyPr/>
          <a:lstStyle/>
          <a:p>
            <a:r>
              <a:rPr lang="es-ES" sz="3200" b="1" dirty="0"/>
              <a:t>Tecnología del ADN recombinante</a:t>
            </a:r>
          </a:p>
          <a:p>
            <a:pPr lvl="1"/>
            <a:r>
              <a:rPr lang="es-ES" b="1" dirty="0"/>
              <a:t>“Herramientas básicas”:</a:t>
            </a:r>
          </a:p>
          <a:p>
            <a:pPr lvl="2"/>
            <a:r>
              <a:rPr lang="es-ES" sz="2400" b="1" dirty="0" err="1"/>
              <a:t>Endonucleasas</a:t>
            </a:r>
            <a:r>
              <a:rPr lang="es-ES" sz="2400" b="1" dirty="0"/>
              <a:t> (</a:t>
            </a:r>
            <a:r>
              <a:rPr lang="es-ES" sz="2400" b="1" dirty="0" err="1"/>
              <a:t>enz</a:t>
            </a:r>
            <a:r>
              <a:rPr lang="es-ES" sz="2400" b="1" dirty="0"/>
              <a:t>. de restricción)</a:t>
            </a:r>
          </a:p>
          <a:p>
            <a:pPr lvl="3"/>
            <a:r>
              <a:rPr lang="es-ES" sz="1800" b="1" dirty="0"/>
              <a:t>CRISPR / Cas 9 </a:t>
            </a:r>
          </a:p>
          <a:p>
            <a:pPr lvl="2"/>
            <a:r>
              <a:rPr lang="es-ES" sz="2400" b="1" dirty="0"/>
              <a:t>DNA-</a:t>
            </a:r>
            <a:r>
              <a:rPr lang="es-ES" sz="2400" b="1" dirty="0" err="1"/>
              <a:t>ligasas</a:t>
            </a:r>
            <a:endParaRPr lang="es-ES" sz="2400" b="1" dirty="0"/>
          </a:p>
          <a:p>
            <a:pPr lvl="3"/>
            <a:r>
              <a:rPr lang="es-ES" b="1" dirty="0"/>
              <a:t>Concepto de microorganismo transgénico</a:t>
            </a:r>
            <a:endParaRPr lang="es-ES" sz="1400" dirty="0"/>
          </a:p>
          <a:p>
            <a:pPr lvl="3"/>
            <a:r>
              <a:rPr lang="es-ES" b="1" dirty="0"/>
              <a:t>Ejemplo de Producción de insulina por microorganismos transgénicos</a:t>
            </a:r>
            <a:endParaRPr lang="es-ES" sz="1400" dirty="0"/>
          </a:p>
          <a:p>
            <a:pPr lvl="4"/>
            <a:r>
              <a:rPr lang="es-ES" b="1" i="1" dirty="0"/>
              <a:t> </a:t>
            </a:r>
            <a:r>
              <a:rPr lang="es-ES" b="1" i="1" dirty="0" err="1"/>
              <a:t>Saccharomyces</a:t>
            </a:r>
            <a:r>
              <a:rPr lang="es-ES" b="1" i="1" dirty="0"/>
              <a:t> </a:t>
            </a:r>
            <a:r>
              <a:rPr lang="es-ES" b="1" i="1" dirty="0" err="1"/>
              <a:t>cerevisiae</a:t>
            </a:r>
            <a:r>
              <a:rPr lang="es-ES" b="1" i="1" dirty="0"/>
              <a:t>  </a:t>
            </a:r>
            <a:r>
              <a:rPr lang="es-ES" dirty="0"/>
              <a:t>modificado</a:t>
            </a:r>
          </a:p>
          <a:p>
            <a:endParaRPr lang="es-ES" dirty="0"/>
          </a:p>
        </p:txBody>
      </p:sp>
      <p:pic>
        <p:nvPicPr>
          <p:cNvPr id="66564" name="Picture 2"/>
          <p:cNvPicPr>
            <a:picLocks noChangeAspect="1" noChangeArrowheads="1"/>
          </p:cNvPicPr>
          <p:nvPr/>
        </p:nvPicPr>
        <p:blipFill>
          <a:blip r:embed="rId3" cstate="print"/>
          <a:srcRect/>
          <a:stretch>
            <a:fillRect/>
          </a:stretch>
        </p:blipFill>
        <p:spPr bwMode="auto">
          <a:xfrm>
            <a:off x="6858000" y="1643063"/>
            <a:ext cx="2098675"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11560" y="0"/>
            <a:ext cx="8153400" cy="990600"/>
          </a:xfrm>
        </p:spPr>
        <p:txBody>
          <a:bodyPr/>
          <a:lstStyle/>
          <a:p>
            <a:pPr algn="ctr"/>
            <a:r>
              <a:rPr lang="es-ES" sz="4000" dirty="0"/>
              <a:t>Enzimas de restricción (</a:t>
            </a:r>
            <a:r>
              <a:rPr lang="es-ES" sz="4000" dirty="0" err="1"/>
              <a:t>endonucleasas</a:t>
            </a:r>
            <a:r>
              <a:rPr lang="es-ES" sz="4000" dirty="0"/>
              <a:t>)</a:t>
            </a:r>
          </a:p>
        </p:txBody>
      </p:sp>
      <p:pic>
        <p:nvPicPr>
          <p:cNvPr id="4" name="Imagen 3"/>
          <p:cNvPicPr>
            <a:picLocks noChangeAspect="1"/>
          </p:cNvPicPr>
          <p:nvPr/>
        </p:nvPicPr>
        <p:blipFill>
          <a:blip r:embed="rId2"/>
          <a:stretch>
            <a:fillRect/>
          </a:stretch>
        </p:blipFill>
        <p:spPr>
          <a:xfrm>
            <a:off x="611560" y="1556792"/>
            <a:ext cx="7845177" cy="522710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29380" y="-196305"/>
            <a:ext cx="4082580" cy="990600"/>
          </a:xfrm>
        </p:spPr>
        <p:txBody>
          <a:bodyPr/>
          <a:lstStyle/>
          <a:p>
            <a:r>
              <a:rPr lang="es-ES" dirty="0"/>
              <a:t>Últimos avances</a:t>
            </a:r>
            <a:r>
              <a:rPr lang="es-ES" dirty="0" smtClean="0"/>
              <a:t>:</a:t>
            </a:r>
            <a:endParaRPr lang="es-ES" dirty="0"/>
          </a:p>
        </p:txBody>
      </p:sp>
      <p:sp>
        <p:nvSpPr>
          <p:cNvPr id="3" name="2 Marcador de contenido"/>
          <p:cNvSpPr>
            <a:spLocks noGrp="1"/>
          </p:cNvSpPr>
          <p:nvPr>
            <p:ph sz="quarter" idx="1"/>
          </p:nvPr>
        </p:nvSpPr>
        <p:spPr/>
        <p:txBody>
          <a:bodyPr/>
          <a:lstStyle/>
          <a:p>
            <a:endParaRPr lang="es-ES"/>
          </a:p>
        </p:txBody>
      </p:sp>
      <p:pic>
        <p:nvPicPr>
          <p:cNvPr id="152578" name="Picture 2"/>
          <p:cNvPicPr>
            <a:picLocks noChangeAspect="1" noChangeArrowheads="1"/>
          </p:cNvPicPr>
          <p:nvPr/>
        </p:nvPicPr>
        <p:blipFill>
          <a:blip r:embed="rId2" cstate="print"/>
          <a:srcRect/>
          <a:stretch>
            <a:fillRect/>
          </a:stretch>
        </p:blipFill>
        <p:spPr bwMode="auto">
          <a:xfrm>
            <a:off x="0" y="1574132"/>
            <a:ext cx="9144000" cy="5212213"/>
          </a:xfrm>
          <a:prstGeom prst="rect">
            <a:avLst/>
          </a:prstGeom>
          <a:noFill/>
          <a:ln w="9525">
            <a:noFill/>
            <a:miter lim="800000"/>
            <a:headEnd/>
            <a:tailEnd/>
          </a:ln>
        </p:spPr>
      </p:pic>
      <p:sp>
        <p:nvSpPr>
          <p:cNvPr id="4" name="Rectángulo 3"/>
          <p:cNvSpPr/>
          <p:nvPr/>
        </p:nvSpPr>
        <p:spPr>
          <a:xfrm>
            <a:off x="4702287" y="215205"/>
            <a:ext cx="4572000" cy="923330"/>
          </a:xfrm>
          <a:prstGeom prst="rect">
            <a:avLst/>
          </a:prstGeom>
        </p:spPr>
        <p:txBody>
          <a:bodyPr>
            <a:spAutoFit/>
          </a:bodyPr>
          <a:lstStyle/>
          <a:p>
            <a:r>
              <a:rPr lang="es-ES" dirty="0" smtClean="0"/>
              <a:t>“CRISPR: Repeticiones </a:t>
            </a:r>
            <a:r>
              <a:rPr lang="es-ES" dirty="0" err="1"/>
              <a:t>palindrómicas</a:t>
            </a:r>
            <a:r>
              <a:rPr lang="es-ES" dirty="0"/>
              <a:t> cortas agrupadas y regularmente </a:t>
            </a:r>
            <a:r>
              <a:rPr lang="es-ES" dirty="0" err="1"/>
              <a:t>interespaciadas</a:t>
            </a:r>
            <a:r>
              <a:rPr lang="es-ES" dirty="0"/>
              <a:t>”</a:t>
            </a:r>
          </a:p>
        </p:txBody>
      </p:sp>
      <p:sp>
        <p:nvSpPr>
          <p:cNvPr id="5" name="Rectángulo 4"/>
          <p:cNvSpPr/>
          <p:nvPr/>
        </p:nvSpPr>
        <p:spPr>
          <a:xfrm>
            <a:off x="87968" y="643185"/>
            <a:ext cx="4572000" cy="646331"/>
          </a:xfrm>
          <a:prstGeom prst="rect">
            <a:avLst/>
          </a:prstGeom>
        </p:spPr>
        <p:txBody>
          <a:bodyPr>
            <a:spAutoFit/>
          </a:bodyPr>
          <a:lstStyle/>
          <a:p>
            <a:r>
              <a:rPr lang="fr-FR" dirty="0">
                <a:solidFill>
                  <a:srgbClr val="0F1419"/>
                </a:solidFill>
                <a:latin typeface="-apple-system"/>
              </a:rPr>
              <a:t>Francisco </a:t>
            </a:r>
            <a:r>
              <a:rPr lang="fr-FR" dirty="0" smtClean="0">
                <a:solidFill>
                  <a:srgbClr val="0F1419"/>
                </a:solidFill>
                <a:latin typeface="-apple-system"/>
              </a:rPr>
              <a:t>Mójica,Emmanuelle </a:t>
            </a:r>
            <a:r>
              <a:rPr lang="fr-FR" dirty="0">
                <a:solidFill>
                  <a:srgbClr val="0F1419"/>
                </a:solidFill>
                <a:latin typeface="-apple-system"/>
              </a:rPr>
              <a:t>Charpentier y Jennifer </a:t>
            </a:r>
            <a:r>
              <a:rPr lang="fr-FR" dirty="0" smtClean="0">
                <a:solidFill>
                  <a:srgbClr val="0F1419"/>
                </a:solidFill>
                <a:latin typeface="-apple-system"/>
              </a:rPr>
              <a:t>Doudna.</a:t>
            </a:r>
            <a:endParaRPr lang="es-E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2 Marcador de contenido"/>
          <p:cNvSpPr>
            <a:spLocks noGrp="1"/>
          </p:cNvSpPr>
          <p:nvPr>
            <p:ph sz="quarter" idx="1"/>
          </p:nvPr>
        </p:nvSpPr>
        <p:spPr>
          <a:xfrm>
            <a:off x="612775" y="1484784"/>
            <a:ext cx="7316788" cy="5043488"/>
          </a:xfrm>
        </p:spPr>
        <p:txBody>
          <a:bodyPr/>
          <a:lstStyle/>
          <a:p>
            <a:r>
              <a:rPr lang="es-ES_tradnl" sz="2400" b="1" dirty="0"/>
              <a:t>Microorganismos transgénicos y su uso industrial</a:t>
            </a:r>
          </a:p>
          <a:p>
            <a:pPr lvl="1"/>
            <a:r>
              <a:rPr lang="es-ES_tradnl" sz="2100" b="1" i="1" dirty="0"/>
              <a:t>Fermentaciones microbianas con organismos modificados (antibióticos)</a:t>
            </a:r>
            <a:endParaRPr lang="es-ES" sz="2100" i="1" dirty="0"/>
          </a:p>
          <a:p>
            <a:pPr lvl="1"/>
            <a:r>
              <a:rPr lang="es-ES_tradnl" sz="2100" b="1" i="1" dirty="0"/>
              <a:t>Obtención de proteínas de mamíferos</a:t>
            </a:r>
            <a:r>
              <a:rPr lang="es-ES_tradnl" sz="2100" b="1" i="1" dirty="0">
                <a:solidFill>
                  <a:srgbClr val="FF0000"/>
                </a:solidFill>
              </a:rPr>
              <a:t>: </a:t>
            </a:r>
          </a:p>
          <a:p>
            <a:pPr lvl="2"/>
            <a:r>
              <a:rPr lang="es-ES_tradnl" sz="1800" b="1" i="1" dirty="0">
                <a:solidFill>
                  <a:srgbClr val="FF0000"/>
                </a:solidFill>
              </a:rPr>
              <a:t>EJ. INSULINA </a:t>
            </a:r>
            <a:r>
              <a:rPr lang="es-ES_tradnl" sz="1800" b="1" i="1" dirty="0"/>
              <a:t>(</a:t>
            </a:r>
            <a:r>
              <a:rPr lang="es-ES_tradnl" sz="1800" b="1" i="1" dirty="0" err="1"/>
              <a:t>Saccharomyces</a:t>
            </a:r>
            <a:r>
              <a:rPr lang="es-ES_tradnl" sz="1800" b="1" i="1" dirty="0"/>
              <a:t> </a:t>
            </a:r>
            <a:r>
              <a:rPr lang="es-ES_tradnl" sz="1800" b="1" i="1" dirty="0" err="1"/>
              <a:t>cerevisiae</a:t>
            </a:r>
            <a:r>
              <a:rPr lang="es-ES_tradnl" sz="1800" i="1" dirty="0"/>
              <a:t> )</a:t>
            </a:r>
            <a:endParaRPr lang="es-ES" sz="1800" i="1" dirty="0">
              <a:solidFill>
                <a:srgbClr val="FF0000"/>
              </a:solidFill>
            </a:endParaRPr>
          </a:p>
          <a:p>
            <a:pPr lvl="1"/>
            <a:r>
              <a:rPr lang="es-ES_tradnl" sz="2100" b="1" i="1" dirty="0"/>
              <a:t>Vacunas:</a:t>
            </a:r>
            <a:endParaRPr lang="es-ES" sz="2100" i="1" dirty="0"/>
          </a:p>
          <a:p>
            <a:pPr lvl="2"/>
            <a:r>
              <a:rPr lang="es-ES_tradnl" sz="1900" b="1" i="1" dirty="0"/>
              <a:t>Obtención de vacunas recombinantes</a:t>
            </a:r>
          </a:p>
          <a:p>
            <a:pPr marL="1600200" lvl="3"/>
            <a:r>
              <a:rPr lang="es-ES_tradnl" sz="1900" b="1" i="1" dirty="0"/>
              <a:t>Antígenos aislados (ej. Hepatitis B)</a:t>
            </a:r>
            <a:endParaRPr lang="es-ES" sz="1900" i="1" dirty="0"/>
          </a:p>
          <a:p>
            <a:pPr lvl="1"/>
            <a:r>
              <a:rPr lang="es-ES_tradnl" sz="2100" b="1" i="1" dirty="0"/>
              <a:t>Obtención de </a:t>
            </a:r>
            <a:r>
              <a:rPr lang="es-ES_tradnl" sz="2100" b="1" i="1" dirty="0" smtClean="0"/>
              <a:t>animales (Ej. </a:t>
            </a:r>
            <a:r>
              <a:rPr lang="es-ES_tradnl" sz="2100" b="1" i="1" dirty="0"/>
              <a:t>v</a:t>
            </a:r>
            <a:r>
              <a:rPr lang="es-ES_tradnl" sz="2100" b="1" i="1" dirty="0" smtClean="0"/>
              <a:t>aca, cerdo, …)</a:t>
            </a:r>
            <a:r>
              <a:rPr lang="es-ES_tradnl" sz="2100" b="1" i="1" dirty="0" smtClean="0"/>
              <a:t>  </a:t>
            </a:r>
            <a:r>
              <a:rPr lang="es-ES_tradnl" sz="2100" b="1" i="1" dirty="0"/>
              <a:t>y vegetales </a:t>
            </a:r>
            <a:r>
              <a:rPr lang="es-ES_tradnl" sz="2100" b="1" i="1" dirty="0" smtClean="0"/>
              <a:t>transgénicos (Soja, maíz, tomate,…)</a:t>
            </a:r>
            <a:endParaRPr lang="es-ES" sz="2100" i="1" dirty="0"/>
          </a:p>
          <a:p>
            <a:pPr lvl="1"/>
            <a:r>
              <a:rPr lang="es-ES_tradnl" sz="2100" b="1" i="1" dirty="0"/>
              <a:t>Producción microbiana de Enzimas: </a:t>
            </a:r>
          </a:p>
          <a:p>
            <a:pPr lvl="2"/>
            <a:r>
              <a:rPr lang="es-ES_tradnl" sz="1800" b="1" i="1" dirty="0"/>
              <a:t>Proteasas, renina, amilasas, etc.</a:t>
            </a:r>
            <a:endParaRPr lang="es-ES" sz="1800" b="1" i="1" dirty="0"/>
          </a:p>
          <a:p>
            <a:pPr lvl="1"/>
            <a:r>
              <a:rPr lang="es-ES_tradnl" sz="2100" b="1" i="1" dirty="0"/>
              <a:t>Biotecnología ambiental:</a:t>
            </a:r>
            <a:endParaRPr lang="es-ES_tradnl" b="1" i="1" dirty="0"/>
          </a:p>
          <a:p>
            <a:r>
              <a:rPr lang="es-ES_tradnl" sz="2400" b="1" dirty="0"/>
              <a:t>Diagnóstico</a:t>
            </a:r>
            <a:r>
              <a:rPr lang="es-ES_tradnl" b="1" dirty="0"/>
              <a:t> y terapia genética </a:t>
            </a:r>
            <a:endParaRPr lang="es-ES" dirty="0"/>
          </a:p>
        </p:txBody>
      </p:sp>
      <p:sp>
        <p:nvSpPr>
          <p:cNvPr id="68611" name="1 Título"/>
          <p:cNvSpPr>
            <a:spLocks noGrp="1"/>
          </p:cNvSpPr>
          <p:nvPr>
            <p:ph type="title"/>
          </p:nvPr>
        </p:nvSpPr>
        <p:spPr>
          <a:xfrm>
            <a:off x="612775" y="228600"/>
            <a:ext cx="8153400" cy="990600"/>
          </a:xfrm>
        </p:spPr>
        <p:txBody>
          <a:bodyPr/>
          <a:lstStyle/>
          <a:p>
            <a:pPr algn="ctr"/>
            <a:r>
              <a:rPr lang="es-ES" sz="3600" b="1"/>
              <a:t>APLICACIONES DE LA </a:t>
            </a:r>
            <a:br>
              <a:rPr lang="es-ES" sz="3600" b="1"/>
            </a:br>
            <a:r>
              <a:rPr lang="es-ES" sz="3600" b="1"/>
              <a:t>INGENIERÍA GENÉTICA</a:t>
            </a:r>
            <a:endParaRPr lang="es-ES" sz="36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1586" y="-33930"/>
            <a:ext cx="9014909" cy="1785104"/>
          </a:xfrm>
          <a:prstGeom prst="rect">
            <a:avLst/>
          </a:prstGeom>
        </p:spPr>
        <p:txBody>
          <a:bodyPr wrap="square">
            <a:spAutoFit/>
          </a:bodyPr>
          <a:lstStyle/>
          <a:p>
            <a:pPr lvl="0" algn="just">
              <a:spcAft>
                <a:spcPts val="0"/>
              </a:spcAft>
            </a:pPr>
            <a:r>
              <a:rPr lang="es-ES" dirty="0">
                <a:latin typeface="Calibri" panose="020F0502020204030204" pitchFamily="34" charset="0"/>
                <a:ea typeface="Times New Roman" panose="02020603050405020304" pitchFamily="18" charset="0"/>
              </a:rPr>
              <a:t>¿Qué tienen en común un hongo, una bacteria y un protozoo para que los tres se estudien bajo el epígrafe de microorganismos? A nivel nutricional ¿qué diferencias o similitudes presentan entre sí? Cita un ejemplo de parasitismo y otro de simbiosis que conozcas en la naturaleza y en la que intervengan respectivamente, cada uno de los tres tipos de organismos citados.</a:t>
            </a:r>
            <a:endParaRPr lang="es-ES" sz="2000" dirty="0">
              <a:latin typeface="Times New Roman" panose="02020603050405020304" pitchFamily="18" charset="0"/>
              <a:ea typeface="Times New Roman" panose="02020603050405020304" pitchFamily="18" charset="0"/>
            </a:endParaRPr>
          </a:p>
          <a:p>
            <a:pPr algn="just">
              <a:spcAft>
                <a:spcPts val="0"/>
              </a:spcAft>
            </a:pPr>
            <a:endParaRPr lang="es-ES" b="1" i="1" dirty="0">
              <a:latin typeface="Calibri" panose="020F0502020204030204" pitchFamily="34" charset="0"/>
              <a:ea typeface="Times New Roman" panose="02020603050405020304" pitchFamily="18" charset="0"/>
            </a:endParaRPr>
          </a:p>
          <a:p>
            <a:pPr algn="just">
              <a:spcAft>
                <a:spcPts val="0"/>
              </a:spcAft>
            </a:pPr>
            <a:endParaRPr lang="es-ES" b="1" i="1" dirty="0">
              <a:latin typeface="Calibri" panose="020F0502020204030204" pitchFamily="34" charset="0"/>
              <a:ea typeface="Times New Roman" panose="02020603050405020304" pitchFamily="18" charset="0"/>
            </a:endParaRPr>
          </a:p>
        </p:txBody>
      </p:sp>
      <p:sp>
        <p:nvSpPr>
          <p:cNvPr id="3" name="Rectángulo 2"/>
          <p:cNvSpPr/>
          <p:nvPr/>
        </p:nvSpPr>
        <p:spPr>
          <a:xfrm>
            <a:off x="120790" y="5870779"/>
            <a:ext cx="8863939" cy="95410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spcAft>
                <a:spcPts val="0"/>
              </a:spcAft>
            </a:pPr>
            <a:r>
              <a:rPr lang="es-ES" b="1" dirty="0">
                <a:solidFill>
                  <a:srgbClr val="7030A0"/>
                </a:solidFill>
                <a:latin typeface="Calibri" panose="020F0502020204030204" pitchFamily="34" charset="0"/>
                <a:ea typeface="Times New Roman" panose="02020603050405020304" pitchFamily="18" charset="0"/>
              </a:rPr>
              <a:t>Concepto de Microorganismo: </a:t>
            </a:r>
            <a:r>
              <a:rPr lang="es-ES" b="1" i="1" dirty="0" smtClean="0">
                <a:latin typeface="Calibri" panose="020F0502020204030204" pitchFamily="34" charset="0"/>
                <a:ea typeface="Times New Roman" panose="02020603050405020304" pitchFamily="18" charset="0"/>
              </a:rPr>
              <a:t>Organismos de muy </a:t>
            </a:r>
            <a:r>
              <a:rPr lang="es-ES" b="1" i="1" u="sng" dirty="0" smtClean="0">
                <a:latin typeface="Calibri" panose="020F0502020204030204" pitchFamily="34" charset="0"/>
                <a:ea typeface="Times New Roman" panose="02020603050405020304" pitchFamily="18" charset="0"/>
              </a:rPr>
              <a:t>pequeño tamaño,</a:t>
            </a:r>
            <a:r>
              <a:rPr lang="es-ES" b="1" i="1" dirty="0" smtClean="0">
                <a:latin typeface="Calibri" panose="020F0502020204030204" pitchFamily="34" charset="0"/>
                <a:ea typeface="Times New Roman" panose="02020603050405020304" pitchFamily="18" charset="0"/>
              </a:rPr>
              <a:t> </a:t>
            </a:r>
            <a:r>
              <a:rPr lang="es-ES" b="1" i="1" dirty="0">
                <a:latin typeface="Calibri" panose="020F0502020204030204" pitchFamily="34" charset="0"/>
                <a:ea typeface="Times New Roman" panose="02020603050405020304" pitchFamily="18" charset="0"/>
              </a:rPr>
              <a:t>capaces de multiplicarse a partir de una estructura muy simple, de tipo  </a:t>
            </a:r>
            <a:r>
              <a:rPr lang="es-ES" b="1" i="1" dirty="0" err="1">
                <a:latin typeface="Calibri" panose="020F0502020204030204" pitchFamily="34" charset="0"/>
                <a:ea typeface="Times New Roman" panose="02020603050405020304" pitchFamily="18" charset="0"/>
              </a:rPr>
              <a:t>acelular</a:t>
            </a:r>
            <a:r>
              <a:rPr lang="es-ES" b="1" i="1" dirty="0">
                <a:latin typeface="Calibri" panose="020F0502020204030204" pitchFamily="34" charset="0"/>
                <a:ea typeface="Times New Roman" panose="02020603050405020304" pitchFamily="18" charset="0"/>
              </a:rPr>
              <a:t>, unicelular o agrupación multicelular simple. (Esta definición incluiría a los virus)</a:t>
            </a:r>
            <a:endParaRPr lang="es-ES" sz="2000" dirty="0">
              <a:latin typeface="Times New Roman" panose="02020603050405020304" pitchFamily="18" charset="0"/>
              <a:ea typeface="Times New Roman" panose="02020603050405020304" pitchFamily="18" charset="0"/>
            </a:endParaRPr>
          </a:p>
        </p:txBody>
      </p:sp>
      <p:sp>
        <p:nvSpPr>
          <p:cNvPr id="4" name="Rectángulo 3"/>
          <p:cNvSpPr/>
          <p:nvPr/>
        </p:nvSpPr>
        <p:spPr>
          <a:xfrm>
            <a:off x="-8447" y="1546785"/>
            <a:ext cx="9122414" cy="4339650"/>
          </a:xfrm>
          <a:prstGeom prst="rect">
            <a:avLst/>
          </a:prstGeom>
        </p:spPr>
        <p:txBody>
          <a:bodyPr wrap="square">
            <a:spAutoFit/>
          </a:bodyPr>
          <a:lstStyle/>
          <a:p>
            <a:pPr marL="342900" indent="-342900" algn="just">
              <a:spcAft>
                <a:spcPts val="0"/>
              </a:spcAft>
              <a:buAutoNum type="alphaLcParenR"/>
            </a:pPr>
            <a:r>
              <a:rPr lang="es-ES" b="1" i="1" dirty="0" smtClean="0">
                <a:solidFill>
                  <a:srgbClr val="7030A0"/>
                </a:solidFill>
                <a:latin typeface="Calibri" panose="020F0502020204030204" pitchFamily="34" charset="0"/>
                <a:ea typeface="Times New Roman" panose="02020603050405020304" pitchFamily="18" charset="0"/>
              </a:rPr>
              <a:t>Organismos </a:t>
            </a:r>
            <a:r>
              <a:rPr lang="es-ES" b="1" i="1" dirty="0">
                <a:solidFill>
                  <a:srgbClr val="7030A0"/>
                </a:solidFill>
                <a:latin typeface="Calibri" panose="020F0502020204030204" pitchFamily="34" charset="0"/>
                <a:ea typeface="Times New Roman" panose="02020603050405020304" pitchFamily="18" charset="0"/>
              </a:rPr>
              <a:t>capaces de realizar las funciones vitales a partir de una estructura unicelular o agrupación multicelular simple</a:t>
            </a:r>
            <a:r>
              <a:rPr lang="es-ES" b="1" i="1" dirty="0" smtClean="0">
                <a:solidFill>
                  <a:srgbClr val="7030A0"/>
                </a:solidFill>
                <a:latin typeface="Calibri" panose="020F0502020204030204" pitchFamily="34" charset="0"/>
                <a:ea typeface="Times New Roman" panose="02020603050405020304" pitchFamily="18" charset="0"/>
              </a:rPr>
              <a:t>. Pequeño tamaño.</a:t>
            </a:r>
          </a:p>
          <a:p>
            <a:pPr algn="just">
              <a:spcAft>
                <a:spcPts val="0"/>
              </a:spcAft>
            </a:pPr>
            <a:r>
              <a:rPr lang="es-ES" b="1" i="1" dirty="0" smtClean="0">
                <a:solidFill>
                  <a:srgbClr val="7030A0"/>
                </a:solidFill>
                <a:latin typeface="Calibri" panose="020F0502020204030204" pitchFamily="34" charset="0"/>
                <a:ea typeface="Times New Roman" panose="02020603050405020304" pitchFamily="18" charset="0"/>
              </a:rPr>
              <a:t>b)</a:t>
            </a:r>
            <a:r>
              <a:rPr lang="es-ES" b="1" i="1" dirty="0" smtClean="0">
                <a:solidFill>
                  <a:srgbClr val="FF0000"/>
                </a:solidFill>
                <a:latin typeface="Calibri" panose="020F0502020204030204" pitchFamily="34" charset="0"/>
                <a:ea typeface="Times New Roman" panose="02020603050405020304" pitchFamily="18" charset="0"/>
              </a:rPr>
              <a:t>  A nivel nutricional: </a:t>
            </a:r>
          </a:p>
          <a:p>
            <a:pPr marL="285750" indent="-285750" algn="just">
              <a:spcAft>
                <a:spcPts val="0"/>
              </a:spcAft>
              <a:buFont typeface="Arial" panose="020B0604020202020204" pitchFamily="34" charset="0"/>
              <a:buChar char="•"/>
            </a:pPr>
            <a:r>
              <a:rPr lang="es-ES" b="1" dirty="0" smtClean="0">
                <a:latin typeface="Calibri" panose="020F0502020204030204" pitchFamily="34" charset="0"/>
                <a:ea typeface="Times New Roman" panose="02020603050405020304" pitchFamily="18" charset="0"/>
              </a:rPr>
              <a:t>Hongo</a:t>
            </a:r>
            <a:r>
              <a:rPr lang="es-ES" b="1" dirty="0">
                <a:latin typeface="Calibri" panose="020F0502020204030204" pitchFamily="34" charset="0"/>
                <a:ea typeface="Times New Roman" panose="02020603050405020304" pitchFamily="18" charset="0"/>
              </a:rPr>
              <a:t>:</a:t>
            </a:r>
            <a:r>
              <a:rPr lang="es-ES" b="1" i="1" dirty="0">
                <a:solidFill>
                  <a:srgbClr val="7030A0"/>
                </a:solidFill>
                <a:latin typeface="Calibri" panose="020F0502020204030204" pitchFamily="34" charset="0"/>
                <a:ea typeface="Times New Roman" panose="02020603050405020304" pitchFamily="18" charset="0"/>
              </a:rPr>
              <a:t> heterótrofo fermentador (anaerobio: levaduras) o heterótrofo aerobio (</a:t>
            </a:r>
            <a:r>
              <a:rPr lang="es-ES" b="1" i="1" dirty="0" smtClean="0">
                <a:solidFill>
                  <a:srgbClr val="7030A0"/>
                </a:solidFill>
                <a:latin typeface="Calibri" panose="020F0502020204030204" pitchFamily="34" charset="0"/>
                <a:ea typeface="Times New Roman" panose="02020603050405020304" pitchFamily="18" charset="0"/>
              </a:rPr>
              <a:t>mohos)</a:t>
            </a:r>
            <a:endParaRPr lang="es-ES" sz="2000" dirty="0">
              <a:solidFill>
                <a:srgbClr val="7030A0"/>
              </a:solidFill>
              <a:latin typeface="Times New Roman" panose="02020603050405020304" pitchFamily="18" charset="0"/>
              <a:ea typeface="Times New Roman" panose="02020603050405020304" pitchFamily="18" charset="0"/>
            </a:endParaRPr>
          </a:p>
          <a:p>
            <a:pPr marL="285750" indent="-285750" algn="just">
              <a:spcAft>
                <a:spcPts val="0"/>
              </a:spcAft>
              <a:buFont typeface="Arial" panose="020B0604020202020204" pitchFamily="34" charset="0"/>
              <a:buChar char="•"/>
            </a:pPr>
            <a:r>
              <a:rPr lang="es-ES" b="1" dirty="0" smtClean="0">
                <a:latin typeface="Calibri" panose="020F0502020204030204" pitchFamily="34" charset="0"/>
                <a:ea typeface="Times New Roman" panose="02020603050405020304" pitchFamily="18" charset="0"/>
              </a:rPr>
              <a:t>Protozoo</a:t>
            </a:r>
            <a:r>
              <a:rPr lang="es-ES" b="1" dirty="0">
                <a:latin typeface="Calibri" panose="020F0502020204030204" pitchFamily="34" charset="0"/>
                <a:ea typeface="Times New Roman" panose="02020603050405020304" pitchFamily="18" charset="0"/>
              </a:rPr>
              <a:t>:</a:t>
            </a:r>
            <a:r>
              <a:rPr lang="es-ES" b="1" dirty="0">
                <a:solidFill>
                  <a:srgbClr val="7030A0"/>
                </a:solidFill>
                <a:latin typeface="Calibri" panose="020F0502020204030204" pitchFamily="34" charset="0"/>
                <a:ea typeface="Times New Roman" panose="02020603050405020304" pitchFamily="18" charset="0"/>
              </a:rPr>
              <a:t> </a:t>
            </a:r>
            <a:r>
              <a:rPr lang="es-ES" b="1" i="1" dirty="0">
                <a:solidFill>
                  <a:srgbClr val="7030A0"/>
                </a:solidFill>
                <a:latin typeface="Calibri" panose="020F0502020204030204" pitchFamily="34" charset="0"/>
                <a:ea typeface="Times New Roman" panose="02020603050405020304" pitchFamily="18" charset="0"/>
              </a:rPr>
              <a:t>heterótrofos aerobios (</a:t>
            </a:r>
            <a:r>
              <a:rPr lang="es-ES" b="1" i="1" dirty="0" smtClean="0">
                <a:solidFill>
                  <a:srgbClr val="7030A0"/>
                </a:solidFill>
                <a:latin typeface="Calibri" panose="020F0502020204030204" pitchFamily="34" charset="0"/>
                <a:ea typeface="Times New Roman" panose="02020603050405020304" pitchFamily="18" charset="0"/>
              </a:rPr>
              <a:t>respiradores)</a:t>
            </a:r>
            <a:endParaRPr lang="es-ES" sz="2000" dirty="0">
              <a:solidFill>
                <a:srgbClr val="7030A0"/>
              </a:solidFill>
              <a:latin typeface="Times New Roman" panose="02020603050405020304" pitchFamily="18" charset="0"/>
              <a:ea typeface="Times New Roman" panose="02020603050405020304" pitchFamily="18" charset="0"/>
            </a:endParaRPr>
          </a:p>
          <a:p>
            <a:pPr marL="285750" indent="-285750" algn="just">
              <a:spcAft>
                <a:spcPts val="0"/>
              </a:spcAft>
              <a:buFont typeface="Arial" panose="020B0604020202020204" pitchFamily="34" charset="0"/>
              <a:buChar char="•"/>
            </a:pPr>
            <a:r>
              <a:rPr lang="es-ES" b="1" dirty="0" smtClean="0">
                <a:latin typeface="Calibri" panose="020F0502020204030204" pitchFamily="34" charset="0"/>
                <a:ea typeface="Times New Roman" panose="02020603050405020304" pitchFamily="18" charset="0"/>
              </a:rPr>
              <a:t>Bacterias:</a:t>
            </a:r>
            <a:r>
              <a:rPr lang="es-ES" b="1" i="1" dirty="0" smtClean="0">
                <a:solidFill>
                  <a:srgbClr val="7030A0"/>
                </a:solidFill>
                <a:latin typeface="Calibri" panose="020F0502020204030204" pitchFamily="34" charset="0"/>
                <a:ea typeface="Times New Roman" panose="02020603050405020304" pitchFamily="18" charset="0"/>
              </a:rPr>
              <a:t> Todos los metabolismos posibles (autótrofos, heterótrofos)</a:t>
            </a:r>
          </a:p>
          <a:p>
            <a:pPr marL="360363" indent="-360363" algn="just">
              <a:spcAft>
                <a:spcPts val="0"/>
              </a:spcAft>
            </a:pPr>
            <a:r>
              <a:rPr lang="pt-BR" b="1" i="1" dirty="0" smtClean="0">
                <a:solidFill>
                  <a:srgbClr val="7030A0"/>
                </a:solidFill>
                <a:latin typeface="Calibri" panose="020F0502020204030204" pitchFamily="34" charset="0"/>
                <a:ea typeface="Times New Roman" panose="02020603050405020304" pitchFamily="18" charset="0"/>
              </a:rPr>
              <a:t>c) </a:t>
            </a:r>
            <a:r>
              <a:rPr lang="pt-BR" b="1" dirty="0" smtClean="0">
                <a:solidFill>
                  <a:srgbClr val="FF0000"/>
                </a:solidFill>
                <a:latin typeface="Calibri" panose="020F0502020204030204" pitchFamily="34" charset="0"/>
                <a:ea typeface="Times New Roman" panose="02020603050405020304" pitchFamily="18" charset="0"/>
              </a:rPr>
              <a:t>Parasitismo</a:t>
            </a:r>
            <a:r>
              <a:rPr lang="pt-BR" b="1" dirty="0">
                <a:solidFill>
                  <a:srgbClr val="FF0000"/>
                </a:solidFill>
                <a:latin typeface="Calibri" panose="020F0502020204030204" pitchFamily="34" charset="0"/>
                <a:ea typeface="Times New Roman" panose="02020603050405020304" pitchFamily="18" charset="0"/>
              </a:rPr>
              <a:t>:</a:t>
            </a:r>
            <a:r>
              <a:rPr lang="es-ES" b="1" i="1" dirty="0">
                <a:solidFill>
                  <a:srgbClr val="7030A0"/>
                </a:solidFill>
                <a:latin typeface="Calibri" panose="020F0502020204030204" pitchFamily="34" charset="0"/>
                <a:ea typeface="Times New Roman" panose="02020603050405020304" pitchFamily="18" charset="0"/>
              </a:rPr>
              <a:t> </a:t>
            </a:r>
            <a:endParaRPr lang="es-ES" b="1" i="1" dirty="0" smtClean="0">
              <a:solidFill>
                <a:srgbClr val="7030A0"/>
              </a:solidFill>
              <a:latin typeface="Calibri" panose="020F0502020204030204" pitchFamily="34" charset="0"/>
              <a:ea typeface="Times New Roman" panose="02020603050405020304" pitchFamily="18" charset="0"/>
            </a:endParaRPr>
          </a:p>
          <a:p>
            <a:pPr marL="360363" indent="261938" algn="just">
              <a:spcAft>
                <a:spcPts val="0"/>
              </a:spcAft>
              <a:buFont typeface="Courier New" panose="02070309020205020404" pitchFamily="49" charset="0"/>
              <a:buChar char="o"/>
            </a:pPr>
            <a:r>
              <a:rPr lang="es-ES" b="1" dirty="0" smtClean="0">
                <a:latin typeface="Calibri" panose="020F0502020204030204" pitchFamily="34" charset="0"/>
                <a:ea typeface="Times New Roman" panose="02020603050405020304" pitchFamily="18" charset="0"/>
              </a:rPr>
              <a:t>Hongo</a:t>
            </a:r>
            <a:r>
              <a:rPr lang="pt-BR" b="1" dirty="0" smtClean="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	</a:t>
            </a:r>
            <a:r>
              <a:rPr lang="pt-BR" b="1" i="1" u="sng" dirty="0" err="1" smtClean="0">
                <a:solidFill>
                  <a:srgbClr val="7030A0"/>
                </a:solidFill>
                <a:latin typeface="Calibri" panose="020F0502020204030204" pitchFamily="34" charset="0"/>
                <a:ea typeface="Times New Roman" panose="02020603050405020304" pitchFamily="18" charset="0"/>
              </a:rPr>
              <a:t>Candida</a:t>
            </a:r>
            <a:r>
              <a:rPr lang="pt-BR" b="1" i="1" u="sng" dirty="0" smtClean="0">
                <a:solidFill>
                  <a:srgbClr val="7030A0"/>
                </a:solidFill>
                <a:latin typeface="Calibri" panose="020F0502020204030204" pitchFamily="34" charset="0"/>
                <a:ea typeface="Times New Roman" panose="02020603050405020304" pitchFamily="18" charset="0"/>
              </a:rPr>
              <a:t> </a:t>
            </a:r>
            <a:r>
              <a:rPr lang="pt-BR" b="1" i="1" u="sng" dirty="0" err="1">
                <a:solidFill>
                  <a:srgbClr val="7030A0"/>
                </a:solidFill>
                <a:latin typeface="Calibri" panose="020F0502020204030204" pitchFamily="34" charset="0"/>
                <a:ea typeface="Times New Roman" panose="02020603050405020304" pitchFamily="18" charset="0"/>
              </a:rPr>
              <a:t>albicans</a:t>
            </a:r>
            <a:r>
              <a:rPr lang="pt-BR" b="1" i="1" dirty="0">
                <a:solidFill>
                  <a:srgbClr val="7030A0"/>
                </a:solidFill>
                <a:latin typeface="Calibri" panose="020F0502020204030204" pitchFamily="34" charset="0"/>
                <a:ea typeface="Times New Roman" panose="02020603050405020304" pitchFamily="18" charset="0"/>
              </a:rPr>
              <a:t> </a:t>
            </a:r>
            <a:r>
              <a:rPr lang="es-ES" b="1" i="1" dirty="0">
                <a:solidFill>
                  <a:srgbClr val="7030A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pt-BR" b="1" i="1" dirty="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candidiasis</a:t>
            </a:r>
            <a:endParaRPr lang="pt-BR" b="1" i="1" dirty="0" smtClean="0">
              <a:solidFill>
                <a:srgbClr val="7030A0"/>
              </a:solidFill>
              <a:latin typeface="Calibri" panose="020F0502020204030204" pitchFamily="34" charset="0"/>
              <a:ea typeface="Times New Roman" panose="02020603050405020304" pitchFamily="18" charset="0"/>
            </a:endParaRPr>
          </a:p>
          <a:p>
            <a:pPr marL="360363" indent="261938" algn="just">
              <a:spcAft>
                <a:spcPts val="0"/>
              </a:spcAft>
              <a:buFont typeface="Courier New" panose="02070309020205020404" pitchFamily="49" charset="0"/>
              <a:buChar char="o"/>
            </a:pPr>
            <a:r>
              <a:rPr lang="pt-BR" b="1" dirty="0" err="1" smtClean="0">
                <a:latin typeface="Calibri" panose="020F0502020204030204" pitchFamily="34" charset="0"/>
                <a:ea typeface="Times New Roman" panose="02020603050405020304" pitchFamily="18" charset="0"/>
              </a:rPr>
              <a:t>Protozoo</a:t>
            </a:r>
            <a:r>
              <a:rPr lang="pt-BR" b="1" i="1" dirty="0" smtClean="0">
                <a:solidFill>
                  <a:srgbClr val="7030A0"/>
                </a:solidFill>
                <a:latin typeface="Calibri" panose="020F0502020204030204" pitchFamily="34" charset="0"/>
                <a:ea typeface="Times New Roman" panose="02020603050405020304" pitchFamily="18" charset="0"/>
              </a:rPr>
              <a:t>:  	</a:t>
            </a:r>
            <a:r>
              <a:rPr lang="pt-BR" b="1" i="1" u="sng" dirty="0" err="1" smtClean="0">
                <a:solidFill>
                  <a:srgbClr val="7030A0"/>
                </a:solidFill>
                <a:latin typeface="Calibri" panose="020F0502020204030204" pitchFamily="34" charset="0"/>
                <a:ea typeface="Times New Roman" panose="02020603050405020304" pitchFamily="18" charset="0"/>
              </a:rPr>
              <a:t>Plasmodium</a:t>
            </a:r>
            <a:r>
              <a:rPr lang="pt-BR" b="1" i="1" u="sng" dirty="0" smtClean="0">
                <a:solidFill>
                  <a:srgbClr val="7030A0"/>
                </a:solidFill>
                <a:latin typeface="Calibri" panose="020F0502020204030204" pitchFamily="34" charset="0"/>
                <a:ea typeface="Times New Roman" panose="02020603050405020304" pitchFamily="18" charset="0"/>
              </a:rPr>
              <a:t> </a:t>
            </a:r>
            <a:r>
              <a:rPr lang="pt-BR" b="1" i="1" u="sng" dirty="0" err="1" smtClean="0">
                <a:solidFill>
                  <a:srgbClr val="7030A0"/>
                </a:solidFill>
                <a:latin typeface="Calibri" panose="020F0502020204030204" pitchFamily="34" charset="0"/>
                <a:ea typeface="Times New Roman" panose="02020603050405020304" pitchFamily="18" charset="0"/>
              </a:rPr>
              <a:t>falciparum</a:t>
            </a:r>
            <a:r>
              <a:rPr lang="pt-BR" b="1" i="1" dirty="0" smtClean="0">
                <a:solidFill>
                  <a:srgbClr val="7030A0"/>
                </a:solidFill>
                <a:latin typeface="Calibri" panose="020F0502020204030204" pitchFamily="34" charset="0"/>
                <a:ea typeface="Times New Roman" panose="02020603050405020304" pitchFamily="18" charset="0"/>
              </a:rPr>
              <a:t> </a:t>
            </a:r>
            <a:r>
              <a:rPr lang="es-ES" b="1" i="1" dirty="0">
                <a:solidFill>
                  <a:srgbClr val="7030A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pt-BR" b="1" i="1" dirty="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Malaria</a:t>
            </a:r>
            <a:r>
              <a:rPr lang="es-AR" b="1" i="1" dirty="0" smtClean="0">
                <a:solidFill>
                  <a:srgbClr val="7030A0"/>
                </a:solidFill>
                <a:latin typeface="Calibri" panose="020F0502020204030204" pitchFamily="34" charset="0"/>
                <a:ea typeface="Times New Roman" panose="02020603050405020304" pitchFamily="18" charset="0"/>
              </a:rPr>
              <a:t> </a:t>
            </a:r>
          </a:p>
          <a:p>
            <a:pPr marL="360363" indent="261938" algn="just">
              <a:spcAft>
                <a:spcPts val="0"/>
              </a:spcAft>
              <a:buFont typeface="Courier New" panose="02070309020205020404" pitchFamily="49" charset="0"/>
              <a:buChar char="o"/>
            </a:pPr>
            <a:r>
              <a:rPr lang="es-AR" b="1" dirty="0" smtClean="0">
                <a:latin typeface="Calibri" panose="020F0502020204030204" pitchFamily="34" charset="0"/>
                <a:ea typeface="Times New Roman" panose="02020603050405020304" pitchFamily="18" charset="0"/>
              </a:rPr>
              <a:t>Bacteria</a:t>
            </a:r>
            <a:r>
              <a:rPr lang="pt-BR" b="1" i="1" dirty="0" smtClean="0">
                <a:solidFill>
                  <a:srgbClr val="7030A0"/>
                </a:solidFill>
                <a:latin typeface="Calibri" panose="020F0502020204030204" pitchFamily="34" charset="0"/>
                <a:ea typeface="Times New Roman" panose="02020603050405020304" pitchFamily="18" charset="0"/>
              </a:rPr>
              <a:t>: 	</a:t>
            </a:r>
            <a:r>
              <a:rPr lang="pt-BR" b="1" i="1" u="sng" dirty="0" smtClean="0">
                <a:solidFill>
                  <a:srgbClr val="7030A0"/>
                </a:solidFill>
                <a:latin typeface="Calibri" panose="020F0502020204030204" pitchFamily="34" charset="0"/>
                <a:ea typeface="Times New Roman" panose="02020603050405020304" pitchFamily="18" charset="0"/>
              </a:rPr>
              <a:t>Treponema </a:t>
            </a:r>
            <a:r>
              <a:rPr lang="pt-BR" b="1" i="1" u="sng" dirty="0" err="1">
                <a:solidFill>
                  <a:srgbClr val="7030A0"/>
                </a:solidFill>
                <a:latin typeface="Calibri" panose="020F0502020204030204" pitchFamily="34" charset="0"/>
                <a:ea typeface="Times New Roman" panose="02020603050405020304" pitchFamily="18" charset="0"/>
              </a:rPr>
              <a:t>palidum</a:t>
            </a:r>
            <a:r>
              <a:rPr lang="pt-BR" b="1" i="1" dirty="0">
                <a:solidFill>
                  <a:srgbClr val="7030A0"/>
                </a:solidFill>
                <a:latin typeface="Calibri" panose="020F0502020204030204" pitchFamily="34" charset="0"/>
                <a:ea typeface="Times New Roman" panose="02020603050405020304" pitchFamily="18" charset="0"/>
              </a:rPr>
              <a:t> </a:t>
            </a:r>
            <a:r>
              <a:rPr lang="es-ES" b="1" i="1" dirty="0">
                <a:solidFill>
                  <a:srgbClr val="7030A0"/>
                </a:solidFill>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pt-BR" b="1" i="1" dirty="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Sífilis</a:t>
            </a:r>
            <a:endParaRPr lang="es-ES" sz="2000" dirty="0">
              <a:solidFill>
                <a:srgbClr val="7030A0"/>
              </a:solidFill>
              <a:latin typeface="Times New Roman" panose="02020603050405020304" pitchFamily="18" charset="0"/>
              <a:ea typeface="Times New Roman" panose="02020603050405020304" pitchFamily="18" charset="0"/>
            </a:endParaRPr>
          </a:p>
          <a:p>
            <a:pPr marL="174625" indent="-174625"/>
            <a:r>
              <a:rPr lang="pt-BR" b="1" i="1" dirty="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 </a:t>
            </a:r>
            <a:r>
              <a:rPr lang="pt-BR" b="1" dirty="0" err="1" smtClean="0">
                <a:solidFill>
                  <a:srgbClr val="FF0000"/>
                </a:solidFill>
                <a:latin typeface="Calibri" panose="020F0502020204030204" pitchFamily="34" charset="0"/>
                <a:ea typeface="Times New Roman" panose="02020603050405020304" pitchFamily="18" charset="0"/>
              </a:rPr>
              <a:t>Simbiosis</a:t>
            </a:r>
            <a:r>
              <a:rPr lang="pt-BR" b="1" dirty="0">
                <a:solidFill>
                  <a:srgbClr val="FF0000"/>
                </a:solidFill>
                <a:latin typeface="Calibri" panose="020F0502020204030204" pitchFamily="34" charset="0"/>
                <a:ea typeface="Times New Roman" panose="02020603050405020304" pitchFamily="18" charset="0"/>
              </a:rPr>
              <a:t>:</a:t>
            </a:r>
            <a:r>
              <a:rPr lang="pt-BR" b="1" i="1" dirty="0">
                <a:solidFill>
                  <a:srgbClr val="7030A0"/>
                </a:solidFill>
                <a:latin typeface="Calibri" panose="020F0502020204030204" pitchFamily="34" charset="0"/>
                <a:ea typeface="Times New Roman" panose="02020603050405020304" pitchFamily="18" charset="0"/>
              </a:rPr>
              <a:t> </a:t>
            </a:r>
            <a:endParaRPr lang="pt-BR" b="1" i="1" dirty="0" smtClean="0">
              <a:solidFill>
                <a:srgbClr val="7030A0"/>
              </a:solidFill>
              <a:latin typeface="Calibri" panose="020F0502020204030204" pitchFamily="34" charset="0"/>
              <a:ea typeface="Times New Roman" panose="02020603050405020304" pitchFamily="18" charset="0"/>
            </a:endParaRPr>
          </a:p>
          <a:p>
            <a:pPr marL="646113" lvl="1" indent="-285750">
              <a:buFont typeface="Arial" panose="020B0604020202020204" pitchFamily="34" charset="0"/>
              <a:buChar char="•"/>
            </a:pPr>
            <a:r>
              <a:rPr lang="pt-BR" b="1" dirty="0" err="1" smtClean="0">
                <a:latin typeface="Calibri" panose="020F0502020204030204" pitchFamily="34" charset="0"/>
                <a:ea typeface="Times New Roman" panose="02020603050405020304" pitchFamily="18" charset="0"/>
              </a:rPr>
              <a:t>Hongo</a:t>
            </a:r>
            <a:r>
              <a:rPr lang="pt-BR" b="1" i="1" dirty="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	Líquenes (</a:t>
            </a:r>
            <a:r>
              <a:rPr lang="pt-BR" b="1" i="1" dirty="0" err="1" smtClean="0">
                <a:solidFill>
                  <a:srgbClr val="7030A0"/>
                </a:solidFill>
                <a:latin typeface="Calibri" panose="020F0502020204030204" pitchFamily="34" charset="0"/>
                <a:ea typeface="Times New Roman" panose="02020603050405020304" pitchFamily="18" charset="0"/>
              </a:rPr>
              <a:t>hongo</a:t>
            </a:r>
            <a:r>
              <a:rPr lang="pt-BR" b="1" i="1" dirty="0" smtClean="0">
                <a:solidFill>
                  <a:srgbClr val="7030A0"/>
                </a:solidFill>
                <a:latin typeface="Calibri" panose="020F0502020204030204" pitchFamily="34" charset="0"/>
                <a:ea typeface="Times New Roman" panose="02020603050405020304" pitchFamily="18" charset="0"/>
              </a:rPr>
              <a:t> + alga unicelular o cianobactéria), </a:t>
            </a:r>
            <a:r>
              <a:rPr lang="pt-BR" b="1" i="1" dirty="0" err="1" smtClean="0">
                <a:solidFill>
                  <a:srgbClr val="7030A0"/>
                </a:solidFill>
                <a:latin typeface="Calibri" panose="020F0502020204030204" pitchFamily="34" charset="0"/>
                <a:ea typeface="Times New Roman" panose="02020603050405020304" pitchFamily="18" charset="0"/>
              </a:rPr>
              <a:t>Candida</a:t>
            </a:r>
            <a:r>
              <a:rPr lang="pt-BR" b="1" i="1" dirty="0" smtClean="0">
                <a:solidFill>
                  <a:srgbClr val="7030A0"/>
                </a:solidFill>
                <a:latin typeface="Calibri" panose="020F0502020204030204" pitchFamily="34" charset="0"/>
                <a:ea typeface="Times New Roman" panose="02020603050405020304" pitchFamily="18" charset="0"/>
              </a:rPr>
              <a:t> + humano, 		</a:t>
            </a:r>
            <a:r>
              <a:rPr lang="pt-BR" b="1" i="1" dirty="0" err="1" smtClean="0">
                <a:solidFill>
                  <a:srgbClr val="7030A0"/>
                </a:solidFill>
                <a:latin typeface="Calibri" panose="020F0502020204030204" pitchFamily="34" charset="0"/>
                <a:ea typeface="Times New Roman" panose="02020603050405020304" pitchFamily="18" charset="0"/>
              </a:rPr>
              <a:t>Micorrizas</a:t>
            </a:r>
            <a:r>
              <a:rPr lang="pt-BR" b="1" i="1" dirty="0" smtClean="0">
                <a:solidFill>
                  <a:srgbClr val="7030A0"/>
                </a:solidFill>
                <a:latin typeface="Calibri" panose="020F0502020204030204" pitchFamily="34" charset="0"/>
                <a:ea typeface="Times New Roman" panose="02020603050405020304" pitchFamily="18" charset="0"/>
              </a:rPr>
              <a:t> (dificilmente </a:t>
            </a:r>
            <a:r>
              <a:rPr lang="pt-BR" b="1" i="1" dirty="0" err="1" smtClean="0">
                <a:solidFill>
                  <a:srgbClr val="7030A0"/>
                </a:solidFill>
                <a:latin typeface="Calibri" panose="020F0502020204030204" pitchFamily="34" charset="0"/>
                <a:ea typeface="Times New Roman" panose="02020603050405020304" pitchFamily="18" charset="0"/>
              </a:rPr>
              <a:t>pueden</a:t>
            </a:r>
            <a:r>
              <a:rPr lang="pt-BR" b="1" i="1" dirty="0" smtClean="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considerarse</a:t>
            </a:r>
            <a:r>
              <a:rPr lang="pt-BR" b="1" i="1" dirty="0" smtClean="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microorganismos</a:t>
            </a:r>
            <a:r>
              <a:rPr lang="pt-BR" b="1" i="1" dirty="0" smtClean="0">
                <a:solidFill>
                  <a:srgbClr val="7030A0"/>
                </a:solidFill>
                <a:latin typeface="Calibri" panose="020F0502020204030204" pitchFamily="34" charset="0"/>
                <a:ea typeface="Times New Roman" panose="02020603050405020304" pitchFamily="18" charset="0"/>
              </a:rPr>
              <a:t>)  + plantas </a:t>
            </a:r>
          </a:p>
          <a:p>
            <a:pPr marL="646113" lvl="1" indent="-285750">
              <a:buFont typeface="Arial" panose="020B0604020202020204" pitchFamily="34" charset="0"/>
              <a:buChar char="•"/>
            </a:pPr>
            <a:r>
              <a:rPr lang="pt-BR" b="1" dirty="0" err="1" smtClean="0">
                <a:latin typeface="Calibri" panose="020F0502020204030204" pitchFamily="34" charset="0"/>
                <a:ea typeface="Times New Roman" panose="02020603050405020304" pitchFamily="18" charset="0"/>
              </a:rPr>
              <a:t>Protozoo</a:t>
            </a:r>
            <a:r>
              <a:rPr lang="pt-BR" b="1" dirty="0">
                <a:latin typeface="Calibri" panose="020F0502020204030204" pitchFamily="34" charset="0"/>
                <a:ea typeface="Times New Roman" panose="02020603050405020304" pitchFamily="18" charset="0"/>
              </a:rPr>
              <a:t>:</a:t>
            </a:r>
            <a:r>
              <a:rPr lang="pt-BR" b="1" i="1" dirty="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Termita</a:t>
            </a:r>
            <a:r>
              <a:rPr lang="pt-BR" b="1" i="1" dirty="0" smtClean="0">
                <a:solidFill>
                  <a:srgbClr val="7030A0"/>
                </a:solidFill>
                <a:latin typeface="Calibri" panose="020F0502020204030204" pitchFamily="34" charset="0"/>
                <a:ea typeface="Times New Roman" panose="02020603050405020304" pitchFamily="18" charset="0"/>
              </a:rPr>
              <a:t> + </a:t>
            </a:r>
            <a:r>
              <a:rPr lang="pt-BR" b="1" i="1" dirty="0" err="1" smtClean="0">
                <a:solidFill>
                  <a:srgbClr val="7030A0"/>
                </a:solidFill>
                <a:latin typeface="Calibri" panose="020F0502020204030204" pitchFamily="34" charset="0"/>
                <a:ea typeface="Times New Roman" panose="02020603050405020304" pitchFamily="18" charset="0"/>
              </a:rPr>
              <a:t>protozoo</a:t>
            </a:r>
            <a:r>
              <a:rPr lang="pt-BR" b="1" i="1" dirty="0" smtClean="0">
                <a:solidFill>
                  <a:srgbClr val="7030A0"/>
                </a:solidFill>
                <a:latin typeface="Calibri" panose="020F0502020204030204" pitchFamily="34" charset="0"/>
                <a:ea typeface="Times New Roman" panose="02020603050405020304" pitchFamily="18" charset="0"/>
              </a:rPr>
              <a:t> + </a:t>
            </a:r>
            <a:r>
              <a:rPr lang="pt-BR" b="1" i="1" dirty="0" err="1" smtClean="0">
                <a:solidFill>
                  <a:srgbClr val="7030A0"/>
                </a:solidFill>
                <a:latin typeface="Calibri" panose="020F0502020204030204" pitchFamily="34" charset="0"/>
                <a:ea typeface="Times New Roman" panose="02020603050405020304" pitchFamily="18" charset="0"/>
              </a:rPr>
              <a:t>arqueobactérias</a:t>
            </a:r>
            <a:r>
              <a:rPr lang="pt-BR" b="1" i="1" dirty="0" smtClean="0">
                <a:solidFill>
                  <a:srgbClr val="7030A0"/>
                </a:solidFill>
                <a:latin typeface="Calibri" panose="020F0502020204030204" pitchFamily="34" charset="0"/>
                <a:ea typeface="Times New Roman" panose="02020603050405020304" pitchFamily="18" charset="0"/>
              </a:rPr>
              <a:t> </a:t>
            </a:r>
            <a:r>
              <a:rPr lang="pt-BR" b="1" i="1" dirty="0" err="1" smtClean="0">
                <a:solidFill>
                  <a:srgbClr val="7030A0"/>
                </a:solidFill>
                <a:latin typeface="Calibri" panose="020F0502020204030204" pitchFamily="34" charset="0"/>
                <a:ea typeface="Times New Roman" panose="02020603050405020304" pitchFamily="18" charset="0"/>
              </a:rPr>
              <a:t>metanógenas</a:t>
            </a:r>
            <a:r>
              <a:rPr lang="pt-BR" b="1" i="1" dirty="0" smtClean="0">
                <a:solidFill>
                  <a:srgbClr val="7030A0"/>
                </a:solidFill>
                <a:latin typeface="Calibri" panose="020F0502020204030204" pitchFamily="34" charset="0"/>
                <a:ea typeface="Times New Roman" panose="02020603050405020304" pitchFamily="18" charset="0"/>
              </a:rPr>
              <a:t> intracelulares   </a:t>
            </a:r>
          </a:p>
          <a:p>
            <a:pPr marL="646113" lvl="1" indent="-285750">
              <a:buFont typeface="Arial" panose="020B0604020202020204" pitchFamily="34" charset="0"/>
              <a:buChar char="•"/>
            </a:pPr>
            <a:r>
              <a:rPr lang="pt-BR" b="1" dirty="0" smtClean="0">
                <a:latin typeface="Calibri" panose="020F0502020204030204" pitchFamily="34" charset="0"/>
                <a:ea typeface="Times New Roman" panose="02020603050405020304" pitchFamily="18" charset="0"/>
              </a:rPr>
              <a:t>Bactéria</a:t>
            </a:r>
            <a:r>
              <a:rPr lang="pt-BR" b="1" dirty="0">
                <a:latin typeface="Calibri" panose="020F0502020204030204" pitchFamily="34" charset="0"/>
                <a:ea typeface="Times New Roman" panose="02020603050405020304" pitchFamily="18" charset="0"/>
              </a:rPr>
              <a:t>:</a:t>
            </a:r>
            <a:r>
              <a:rPr lang="pt-BR" b="1" i="1" dirty="0">
                <a:solidFill>
                  <a:srgbClr val="7030A0"/>
                </a:solidFill>
                <a:latin typeface="Calibri" panose="020F0502020204030204" pitchFamily="34" charset="0"/>
                <a:ea typeface="Times New Roman" panose="02020603050405020304" pitchFamily="18" charset="0"/>
              </a:rPr>
              <a:t> </a:t>
            </a:r>
            <a:r>
              <a:rPr lang="pt-BR" b="1" i="1" dirty="0" smtClean="0">
                <a:solidFill>
                  <a:srgbClr val="7030A0"/>
                </a:solidFill>
                <a:latin typeface="Calibri" panose="020F0502020204030204" pitchFamily="34" charset="0"/>
                <a:ea typeface="Times New Roman" panose="02020603050405020304" pitchFamily="18" charset="0"/>
              </a:rPr>
              <a:t>	E</a:t>
            </a:r>
            <a:r>
              <a:rPr lang="pt-BR" b="1" i="1" dirty="0">
                <a:solidFill>
                  <a:srgbClr val="7030A0"/>
                </a:solidFill>
                <a:latin typeface="Calibri" panose="020F0502020204030204" pitchFamily="34" charset="0"/>
                <a:ea typeface="Times New Roman" panose="02020603050405020304" pitchFamily="18" charset="0"/>
              </a:rPr>
              <a:t>. coli + </a:t>
            </a:r>
            <a:r>
              <a:rPr lang="pt-BR" b="1" i="1" dirty="0" smtClean="0">
                <a:solidFill>
                  <a:srgbClr val="7030A0"/>
                </a:solidFill>
                <a:latin typeface="Calibri" panose="020F0502020204030204" pitchFamily="34" charset="0"/>
                <a:ea typeface="Times New Roman" panose="02020603050405020304" pitchFamily="18" charset="0"/>
              </a:rPr>
              <a:t>humano (</a:t>
            </a:r>
            <a:r>
              <a:rPr lang="pt-BR" b="1" i="1" dirty="0" err="1" smtClean="0">
                <a:solidFill>
                  <a:srgbClr val="7030A0"/>
                </a:solidFill>
                <a:latin typeface="Calibri" panose="020F0502020204030204" pitchFamily="34" charset="0"/>
                <a:ea typeface="Times New Roman" panose="02020603050405020304" pitchFamily="18" charset="0"/>
              </a:rPr>
              <a:t>colon</a:t>
            </a:r>
            <a:r>
              <a:rPr lang="pt-BR" b="1" i="1" dirty="0" smtClean="0">
                <a:solidFill>
                  <a:srgbClr val="7030A0"/>
                </a:solidFill>
                <a:latin typeface="Calibri" panose="020F0502020204030204" pitchFamily="34" charset="0"/>
                <a:ea typeface="Times New Roman" panose="02020603050405020304" pitchFamily="18" charset="0"/>
              </a:rPr>
              <a:t>), </a:t>
            </a:r>
            <a:r>
              <a:rPr lang="pt-BR" b="1" i="1" dirty="0" err="1">
                <a:solidFill>
                  <a:srgbClr val="7030A0"/>
                </a:solidFill>
                <a:latin typeface="Calibri" panose="020F0502020204030204" pitchFamily="34" charset="0"/>
                <a:ea typeface="Times New Roman" panose="02020603050405020304" pitchFamily="18" charset="0"/>
              </a:rPr>
              <a:t>Rhizobium</a:t>
            </a:r>
            <a:r>
              <a:rPr lang="pt-BR" b="1" i="1" dirty="0">
                <a:solidFill>
                  <a:srgbClr val="7030A0"/>
                </a:solidFill>
                <a:latin typeface="Calibri" panose="020F0502020204030204" pitchFamily="34" charset="0"/>
                <a:ea typeface="Times New Roman" panose="02020603050405020304" pitchFamily="18" charset="0"/>
              </a:rPr>
              <a:t> + </a:t>
            </a:r>
            <a:r>
              <a:rPr lang="pt-BR" b="1" i="1" dirty="0" smtClean="0">
                <a:solidFill>
                  <a:srgbClr val="7030A0"/>
                </a:solidFill>
                <a:latin typeface="Calibri" panose="020F0502020204030204" pitchFamily="34" charset="0"/>
                <a:ea typeface="Times New Roman" panose="02020603050405020304" pitchFamily="18" charset="0"/>
              </a:rPr>
              <a:t>leguminosa (nódulos </a:t>
            </a:r>
            <a:r>
              <a:rPr lang="pt-BR" b="1" i="1" dirty="0" err="1" smtClean="0">
                <a:solidFill>
                  <a:srgbClr val="7030A0"/>
                </a:solidFill>
                <a:latin typeface="Calibri" panose="020F0502020204030204" pitchFamily="34" charset="0"/>
                <a:ea typeface="Times New Roman" panose="02020603050405020304" pitchFamily="18" charset="0"/>
              </a:rPr>
              <a:t>en</a:t>
            </a:r>
            <a:r>
              <a:rPr lang="pt-BR" b="1" i="1" dirty="0" smtClean="0">
                <a:solidFill>
                  <a:srgbClr val="7030A0"/>
                </a:solidFill>
                <a:latin typeface="Calibri" panose="020F0502020204030204" pitchFamily="34" charset="0"/>
                <a:ea typeface="Times New Roman" panose="02020603050405020304" pitchFamily="18" charset="0"/>
              </a:rPr>
              <a:t> raízes), </a:t>
            </a:r>
            <a:r>
              <a:rPr lang="pt-BR" b="1" i="1" dirty="0">
                <a:solidFill>
                  <a:srgbClr val="7030A0"/>
                </a:solidFill>
                <a:latin typeface="Calibri" panose="020F0502020204030204" pitchFamily="34" charset="0"/>
                <a:ea typeface="Times New Roman" panose="02020603050405020304" pitchFamily="18" charset="0"/>
              </a:rPr>
              <a:t>etc.</a:t>
            </a:r>
            <a:endParaRPr lang="es-ES" dirty="0">
              <a:solidFill>
                <a:srgbClr val="7030A0"/>
              </a:solidFill>
            </a:endParaRPr>
          </a:p>
        </p:txBody>
      </p:sp>
    </p:spTree>
    <p:extLst>
      <p:ext uri="{BB962C8B-B14F-4D97-AF65-F5344CB8AC3E}">
        <p14:creationId xmlns:p14="http://schemas.microsoft.com/office/powerpoint/2010/main" val="119714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0017" y="52604"/>
            <a:ext cx="8643966" cy="6429396"/>
          </a:xfrm>
        </p:spPr>
        <p:txBody>
          <a:bodyPr/>
          <a:lstStyle/>
          <a:p>
            <a:pPr lvl="0">
              <a:buNone/>
            </a:pPr>
            <a:r>
              <a:rPr lang="es-ES" sz="2000" dirty="0"/>
              <a:t> ¿Qué es un organismo transgénico?</a:t>
            </a:r>
          </a:p>
          <a:p>
            <a:pPr>
              <a:buNone/>
            </a:pPr>
            <a:r>
              <a:rPr lang="es-ES" sz="2000" i="1" dirty="0">
                <a:solidFill>
                  <a:srgbClr val="FF0000"/>
                </a:solidFill>
              </a:rPr>
              <a:t>	Se llaman organismos transgénicos a los organismos genéticamente modificados (OGM) a </a:t>
            </a:r>
            <a:r>
              <a:rPr lang="es-ES" sz="2000" i="1" dirty="0" smtClean="0">
                <a:solidFill>
                  <a:srgbClr val="FF0000"/>
                </a:solidFill>
              </a:rPr>
              <a:t>los </a:t>
            </a:r>
            <a:r>
              <a:rPr lang="es-ES" sz="2000" i="1" dirty="0">
                <a:solidFill>
                  <a:srgbClr val="FF0000"/>
                </a:solidFill>
              </a:rPr>
              <a:t>que </a:t>
            </a:r>
            <a:r>
              <a:rPr lang="es-ES" sz="2000" i="1" dirty="0" smtClean="0">
                <a:solidFill>
                  <a:srgbClr val="FF0000"/>
                </a:solidFill>
              </a:rPr>
              <a:t>se les </a:t>
            </a:r>
            <a:r>
              <a:rPr lang="es-ES" sz="2000" i="1" dirty="0">
                <a:solidFill>
                  <a:srgbClr val="FF0000"/>
                </a:solidFill>
              </a:rPr>
              <a:t>ha añadido </a:t>
            </a:r>
            <a:r>
              <a:rPr lang="es-ES" sz="2000" i="1" dirty="0" smtClean="0">
                <a:solidFill>
                  <a:srgbClr val="FF0000"/>
                </a:solidFill>
              </a:rPr>
              <a:t>genes procedentes  </a:t>
            </a:r>
            <a:r>
              <a:rPr lang="es-ES" sz="2000" i="1" dirty="0">
                <a:solidFill>
                  <a:srgbClr val="FF0000"/>
                </a:solidFill>
              </a:rPr>
              <a:t>de otra especie. </a:t>
            </a:r>
            <a:endParaRPr lang="es-ES" sz="2000" i="1" dirty="0" smtClean="0">
              <a:solidFill>
                <a:srgbClr val="FF0000"/>
              </a:solidFill>
            </a:endParaRPr>
          </a:p>
          <a:p>
            <a:pPr>
              <a:buNone/>
            </a:pPr>
            <a:r>
              <a:rPr lang="es-ES" sz="2000" dirty="0" smtClean="0"/>
              <a:t>¿</a:t>
            </a:r>
            <a:r>
              <a:rPr lang="es-ES" sz="2000" dirty="0"/>
              <a:t>Qué pasos seguiría un ingeniero genético para clonar un gen humano e insertarlo en una bacteria?</a:t>
            </a:r>
          </a:p>
          <a:p>
            <a:pPr lvl="0"/>
            <a:r>
              <a:rPr lang="es-ES" sz="2000" i="1" dirty="0">
                <a:solidFill>
                  <a:srgbClr val="FF0000"/>
                </a:solidFill>
              </a:rPr>
              <a:t>Selección y obtención del gen. Se corta el ADN con enzimas de restricción (</a:t>
            </a:r>
            <a:r>
              <a:rPr lang="es-ES" sz="2000" i="1" dirty="0" err="1">
                <a:solidFill>
                  <a:srgbClr val="FF0000"/>
                </a:solidFill>
              </a:rPr>
              <a:t>endonucleasas</a:t>
            </a:r>
            <a:r>
              <a:rPr lang="es-ES" sz="2000" i="1" dirty="0">
                <a:solidFill>
                  <a:srgbClr val="FF0000"/>
                </a:solidFill>
              </a:rPr>
              <a:t>)</a:t>
            </a:r>
            <a:endParaRPr lang="es-ES" sz="2000" dirty="0">
              <a:solidFill>
                <a:srgbClr val="FF0000"/>
              </a:solidFill>
            </a:endParaRPr>
          </a:p>
          <a:p>
            <a:pPr lvl="0"/>
            <a:r>
              <a:rPr lang="es-ES" sz="2000" i="1" dirty="0">
                <a:solidFill>
                  <a:srgbClr val="FF0000"/>
                </a:solidFill>
              </a:rPr>
              <a:t>Selección de un vector: Plásmido bacteriano, virus, pistola de genes,... </a:t>
            </a:r>
            <a:r>
              <a:rPr lang="es-ES" sz="2000" i="1" dirty="0" smtClean="0">
                <a:solidFill>
                  <a:srgbClr val="FF0000"/>
                </a:solidFill>
              </a:rPr>
              <a:t> ( </a:t>
            </a:r>
            <a:r>
              <a:rPr lang="es-ES" sz="2000" i="1" dirty="0">
                <a:solidFill>
                  <a:srgbClr val="FF0000"/>
                </a:solidFill>
              </a:rPr>
              <a:t>en este caso , un plásmido)</a:t>
            </a:r>
            <a:endParaRPr lang="es-ES" sz="2000" dirty="0">
              <a:solidFill>
                <a:srgbClr val="FF0000"/>
              </a:solidFill>
            </a:endParaRPr>
          </a:p>
          <a:p>
            <a:pPr lvl="0"/>
            <a:r>
              <a:rPr lang="es-ES" sz="2000" i="1" dirty="0">
                <a:solidFill>
                  <a:srgbClr val="FF0000"/>
                </a:solidFill>
              </a:rPr>
              <a:t>Formación de un ADN recombinante. Se corta el ADN del plásmido con la misma enzimas de restricción (</a:t>
            </a:r>
            <a:r>
              <a:rPr lang="es-ES" sz="2000" i="1" dirty="0" err="1">
                <a:solidFill>
                  <a:srgbClr val="FF0000"/>
                </a:solidFill>
              </a:rPr>
              <a:t>endonucleasas</a:t>
            </a:r>
            <a:r>
              <a:rPr lang="es-ES" sz="2000" i="1" dirty="0">
                <a:solidFill>
                  <a:srgbClr val="FF0000"/>
                </a:solidFill>
              </a:rPr>
              <a:t>) y se pega el fragmento con una ADN-</a:t>
            </a:r>
            <a:r>
              <a:rPr lang="es-ES" sz="2000" i="1" dirty="0" err="1">
                <a:solidFill>
                  <a:srgbClr val="FF0000"/>
                </a:solidFill>
              </a:rPr>
              <a:t>ligasa</a:t>
            </a:r>
            <a:r>
              <a:rPr lang="es-ES" sz="2000" i="1" dirty="0">
                <a:solidFill>
                  <a:srgbClr val="FF0000"/>
                </a:solidFill>
              </a:rPr>
              <a:t>.</a:t>
            </a:r>
            <a:endParaRPr lang="es-ES" sz="2000" dirty="0">
              <a:solidFill>
                <a:srgbClr val="FF0000"/>
              </a:solidFill>
            </a:endParaRPr>
          </a:p>
          <a:p>
            <a:pPr lvl="0"/>
            <a:r>
              <a:rPr lang="es-ES" sz="2000" i="1" dirty="0">
                <a:solidFill>
                  <a:srgbClr val="FF0000"/>
                </a:solidFill>
              </a:rPr>
              <a:t>Selección de una célula anfitriona. En este caso una bacteria.</a:t>
            </a:r>
            <a:endParaRPr lang="es-ES" sz="2000" dirty="0">
              <a:solidFill>
                <a:srgbClr val="FF0000"/>
              </a:solidFill>
            </a:endParaRPr>
          </a:p>
          <a:p>
            <a:pPr lvl="0"/>
            <a:r>
              <a:rPr lang="es-ES" sz="2000" i="1" dirty="0">
                <a:solidFill>
                  <a:srgbClr val="FF0000"/>
                </a:solidFill>
              </a:rPr>
              <a:t>Síntesis y obtención de proteínas correspondientes al gen manipulado. La bacteria producirá la proteína humana correspondiente con el gen manipulado, en poco tiempo millones de bacterias transgénicas producirán dicha proteína, inicialmente en laboratorio y posteriormente a escala comercial en grandes fermentadores.</a:t>
            </a:r>
            <a:endParaRPr lang="es-ES" sz="2000" dirty="0">
              <a:solidFill>
                <a:srgbClr val="FF0000"/>
              </a:solidFill>
            </a:endParaRPr>
          </a:p>
          <a:p>
            <a:endParaRPr lang="es-ES" sz="2000" dirty="0">
              <a:solidFill>
                <a:srgbClr val="FF0000"/>
              </a:solidFill>
            </a:endParaRPr>
          </a:p>
        </p:txBody>
      </p:sp>
      <p:pic>
        <p:nvPicPr>
          <p:cNvPr id="5" name="Picture 2"/>
          <p:cNvPicPr>
            <a:picLocks noChangeAspect="1" noChangeArrowheads="1"/>
          </p:cNvPicPr>
          <p:nvPr/>
        </p:nvPicPr>
        <p:blipFill>
          <a:blip r:embed="rId2" cstate="print"/>
          <a:srcRect/>
          <a:stretch>
            <a:fillRect/>
          </a:stretch>
        </p:blipFill>
        <p:spPr bwMode="auto">
          <a:xfrm>
            <a:off x="0" y="2132856"/>
            <a:ext cx="9144000" cy="436510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ox(i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ox(in)">
                                      <p:cBhvr>
                                        <p:cTn id="17" dur="500"/>
                                        <p:tgtEl>
                                          <p:spTgt spid="3">
                                            <p:txEl>
                                              <p:pRg st="3" end="3"/>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ox(in)">
                                      <p:cBhvr>
                                        <p:cTn id="20" dur="500"/>
                                        <p:tgtEl>
                                          <p:spTgt spid="3">
                                            <p:txEl>
                                              <p:pRg st="4" end="4"/>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ox(in)">
                                      <p:cBhvr>
                                        <p:cTn id="23" dur="500"/>
                                        <p:tgtEl>
                                          <p:spTgt spid="3">
                                            <p:txEl>
                                              <p:pRg st="5" end="5"/>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ox(in)">
                                      <p:cBhvr>
                                        <p:cTn id="26" dur="500"/>
                                        <p:tgtEl>
                                          <p:spTgt spid="3">
                                            <p:txEl>
                                              <p:pRg st="6" end="6"/>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ox(in)">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ox(in)">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23528" y="197346"/>
            <a:ext cx="8568952" cy="1200329"/>
          </a:xfrm>
          <a:prstGeom prst="rect">
            <a:avLst/>
          </a:prstGeom>
        </p:spPr>
        <p:txBody>
          <a:bodyPr wrap="square">
            <a:spAutoFit/>
          </a:bodyPr>
          <a:lstStyle/>
          <a:p>
            <a:r>
              <a:rPr lang="es-ES" dirty="0"/>
              <a:t>¿De qué manera ha contribuido la tecnología del ADN recombinante al desarrollo de la Biotecnología moderna? Comenta un proceso biotecnológico en el que se haga uso de esta tecnología para obtener un producto concreto, explicando en que parte del mismo interviene la ingeniería genética.</a:t>
            </a:r>
          </a:p>
        </p:txBody>
      </p:sp>
      <p:sp>
        <p:nvSpPr>
          <p:cNvPr id="6" name="Rectángulo 5"/>
          <p:cNvSpPr/>
          <p:nvPr/>
        </p:nvSpPr>
        <p:spPr>
          <a:xfrm>
            <a:off x="323528" y="1397675"/>
            <a:ext cx="8352928" cy="2031325"/>
          </a:xfrm>
          <a:prstGeom prst="rect">
            <a:avLst/>
          </a:prstGeom>
        </p:spPr>
        <p:txBody>
          <a:bodyPr wrap="square">
            <a:spAutoFit/>
          </a:bodyPr>
          <a:lstStyle/>
          <a:p>
            <a:r>
              <a:rPr lang="es-ES" i="1" dirty="0">
                <a:solidFill>
                  <a:srgbClr val="7030A0"/>
                </a:solidFill>
              </a:rPr>
              <a:t>Las técnicas de </a:t>
            </a:r>
            <a:r>
              <a:rPr lang="es-ES" i="1" dirty="0">
                <a:solidFill>
                  <a:srgbClr val="FF0000"/>
                </a:solidFill>
              </a:rPr>
              <a:t>IG</a:t>
            </a:r>
            <a:r>
              <a:rPr lang="es-ES" i="1" dirty="0">
                <a:solidFill>
                  <a:srgbClr val="7030A0"/>
                </a:solidFill>
              </a:rPr>
              <a:t> (ADN recombinante) permite la inserción de genes en el genoma de otros organismos para la obtención de organismos transgénicos capaces de sintetizar, de forma eficiente, productos interesantes para nuestra especie. Ejemplo: Producción de </a:t>
            </a:r>
            <a:r>
              <a:rPr lang="es-ES" i="1" dirty="0">
                <a:solidFill>
                  <a:srgbClr val="FF0000"/>
                </a:solidFill>
              </a:rPr>
              <a:t>INSULINA</a:t>
            </a:r>
            <a:r>
              <a:rPr lang="es-ES" i="1" dirty="0">
                <a:solidFill>
                  <a:srgbClr val="7030A0"/>
                </a:solidFill>
              </a:rPr>
              <a:t> humana, </a:t>
            </a:r>
            <a:r>
              <a:rPr lang="es-ES" i="1" dirty="0" err="1" smtClean="0">
                <a:solidFill>
                  <a:srgbClr val="7030A0"/>
                </a:solidFill>
              </a:rPr>
              <a:t>somatotropina</a:t>
            </a:r>
            <a:r>
              <a:rPr lang="es-ES" i="1" dirty="0">
                <a:solidFill>
                  <a:srgbClr val="7030A0"/>
                </a:solidFill>
              </a:rPr>
              <a:t>,</a:t>
            </a:r>
            <a:r>
              <a:rPr lang="es-ES" i="1" dirty="0" smtClean="0">
                <a:solidFill>
                  <a:srgbClr val="7030A0"/>
                </a:solidFill>
              </a:rPr>
              <a:t> </a:t>
            </a:r>
            <a:r>
              <a:rPr lang="es-ES" i="1" dirty="0">
                <a:solidFill>
                  <a:srgbClr val="FF0000"/>
                </a:solidFill>
              </a:rPr>
              <a:t>vacunas </a:t>
            </a:r>
            <a:r>
              <a:rPr lang="es-ES" i="1" dirty="0" smtClean="0">
                <a:solidFill>
                  <a:srgbClr val="FF0000"/>
                </a:solidFill>
              </a:rPr>
              <a:t>recombinantes y vacunas basadas en </a:t>
            </a:r>
            <a:r>
              <a:rPr lang="es-ES" i="1" dirty="0" err="1" smtClean="0">
                <a:solidFill>
                  <a:srgbClr val="FF0000"/>
                </a:solidFill>
              </a:rPr>
              <a:t>VLPs</a:t>
            </a:r>
            <a:r>
              <a:rPr lang="es-ES" i="1" dirty="0" smtClean="0">
                <a:solidFill>
                  <a:srgbClr val="7030A0"/>
                </a:solidFill>
              </a:rPr>
              <a:t>, </a:t>
            </a:r>
            <a:r>
              <a:rPr lang="es-ES" i="1" dirty="0">
                <a:solidFill>
                  <a:srgbClr val="7030A0"/>
                </a:solidFill>
              </a:rPr>
              <a:t>por parte de microorganismos como la levadura </a:t>
            </a:r>
            <a:r>
              <a:rPr lang="es-ES" i="1" u="sng" dirty="0" err="1">
                <a:solidFill>
                  <a:srgbClr val="7030A0"/>
                </a:solidFill>
              </a:rPr>
              <a:t>Sacharomyces</a:t>
            </a:r>
            <a:r>
              <a:rPr lang="es-ES" i="1" u="sng" dirty="0">
                <a:solidFill>
                  <a:srgbClr val="7030A0"/>
                </a:solidFill>
              </a:rPr>
              <a:t> </a:t>
            </a:r>
            <a:r>
              <a:rPr lang="es-ES" i="1" u="sng" dirty="0" err="1" smtClean="0">
                <a:solidFill>
                  <a:srgbClr val="7030A0"/>
                </a:solidFill>
              </a:rPr>
              <a:t>cerevisiae</a:t>
            </a:r>
            <a:r>
              <a:rPr lang="es-ES" dirty="0" smtClean="0">
                <a:solidFill>
                  <a:srgbClr val="7030A0"/>
                </a:solidFill>
              </a:rPr>
              <a:t> </a:t>
            </a:r>
            <a:r>
              <a:rPr lang="es-ES" i="1" dirty="0" smtClean="0">
                <a:solidFill>
                  <a:srgbClr val="7030A0"/>
                </a:solidFill>
              </a:rPr>
              <a:t>o </a:t>
            </a:r>
            <a:r>
              <a:rPr lang="es-ES" i="1" dirty="0">
                <a:solidFill>
                  <a:srgbClr val="7030A0"/>
                </a:solidFill>
              </a:rPr>
              <a:t>la bacteria E. </a:t>
            </a:r>
            <a:r>
              <a:rPr lang="es-ES" i="1" dirty="0" err="1">
                <a:solidFill>
                  <a:srgbClr val="7030A0"/>
                </a:solidFill>
              </a:rPr>
              <a:t>coli</a:t>
            </a:r>
            <a:r>
              <a:rPr lang="es-ES" i="1" dirty="0">
                <a:solidFill>
                  <a:srgbClr val="7030A0"/>
                </a:solidFill>
              </a:rPr>
              <a:t>. Para ello necesitamos llevar a cabo una serie de pasos (Describir en próxima </a:t>
            </a:r>
            <a:r>
              <a:rPr lang="es-ES" i="1" dirty="0" err="1">
                <a:solidFill>
                  <a:srgbClr val="7030A0"/>
                </a:solidFill>
              </a:rPr>
              <a:t>diapo</a:t>
            </a:r>
            <a:r>
              <a:rPr lang="es-ES" i="1" dirty="0">
                <a:solidFill>
                  <a:srgbClr val="7030A0"/>
                </a:solidFill>
              </a:rPr>
              <a:t>).  </a:t>
            </a:r>
          </a:p>
        </p:txBody>
      </p:sp>
      <p:pic>
        <p:nvPicPr>
          <p:cNvPr id="8" name="Imagen 7"/>
          <p:cNvPicPr/>
          <p:nvPr/>
        </p:nvPicPr>
        <p:blipFill>
          <a:blip r:embed="rId3" cstate="print"/>
          <a:srcRect/>
          <a:stretch>
            <a:fillRect/>
          </a:stretch>
        </p:blipFill>
        <p:spPr bwMode="auto">
          <a:xfrm>
            <a:off x="467544" y="3789040"/>
            <a:ext cx="3384376" cy="1080120"/>
          </a:xfrm>
          <a:prstGeom prst="rect">
            <a:avLst/>
          </a:prstGeom>
          <a:noFill/>
          <a:ln w="9525">
            <a:solidFill>
              <a:schemeClr val="accent1"/>
            </a:solidFill>
            <a:miter lim="800000"/>
            <a:headEnd/>
            <a:tailEnd/>
          </a:ln>
        </p:spPr>
      </p:pic>
      <p:pic>
        <p:nvPicPr>
          <p:cNvPr id="9" name="Picture 2" descr="https://i1.wp.com/www.mariairanzobiotec.com/wp-content/uploads/2020/02/VACUNAS_HEPATITIS_B.jpg?resize=441%2C3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115" y="3429000"/>
            <a:ext cx="3790317" cy="3231654"/>
          </a:xfrm>
          <a:prstGeom prst="rect">
            <a:avLst/>
          </a:prstGeom>
        </p:spPr>
        <p:style>
          <a:lnRef idx="2">
            <a:schemeClr val="dk1"/>
          </a:lnRef>
          <a:fillRef idx="1">
            <a:schemeClr val="lt1"/>
          </a:fillRef>
          <a:effectRef idx="0">
            <a:schemeClr val="dk1"/>
          </a:effectRef>
          <a:fontRef idx="minor">
            <a:schemeClr val="dk1"/>
          </a:fontRef>
        </p:style>
      </p:pic>
      <p:sp>
        <p:nvSpPr>
          <p:cNvPr id="2" name="CuadroTexto 1"/>
          <p:cNvSpPr txBox="1"/>
          <p:nvPr/>
        </p:nvSpPr>
        <p:spPr>
          <a:xfrm>
            <a:off x="467544" y="5044827"/>
            <a:ext cx="3986547" cy="1477328"/>
          </a:xfrm>
          <a:prstGeom prst="rect">
            <a:avLst/>
          </a:prstGeom>
          <a:noFill/>
        </p:spPr>
        <p:txBody>
          <a:bodyPr wrap="square" rtlCol="0">
            <a:spAutoFit/>
          </a:bodyPr>
          <a:lstStyle/>
          <a:p>
            <a:r>
              <a:rPr lang="es-ES" b="1" dirty="0" smtClean="0">
                <a:solidFill>
                  <a:srgbClr val="7030A0"/>
                </a:solidFill>
              </a:rPr>
              <a:t>Nota:</a:t>
            </a:r>
            <a:r>
              <a:rPr lang="es-ES" dirty="0" smtClean="0">
                <a:solidFill>
                  <a:srgbClr val="FF0000"/>
                </a:solidFill>
              </a:rPr>
              <a:t> La segunda parte de la cuestión busca abordar el concepto de microorganismo transgénico, nosotros ampliaremos algo la respuesta</a:t>
            </a:r>
            <a:endParaRPr lang="es-ES" dirty="0">
              <a:solidFill>
                <a:srgbClr val="FF0000"/>
              </a:solidFill>
            </a:endParaRPr>
          </a:p>
        </p:txBody>
      </p:sp>
    </p:spTree>
    <p:extLst>
      <p:ext uri="{BB962C8B-B14F-4D97-AF65-F5344CB8AC3E}">
        <p14:creationId xmlns:p14="http://schemas.microsoft.com/office/powerpoint/2010/main" val="30749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3 CuadroTexto"/>
          <p:cNvSpPr txBox="1">
            <a:spLocks noChangeArrowheads="1"/>
          </p:cNvSpPr>
          <p:nvPr/>
        </p:nvSpPr>
        <p:spPr bwMode="auto">
          <a:xfrm>
            <a:off x="428625" y="1500188"/>
            <a:ext cx="8358188" cy="2769989"/>
          </a:xfrm>
          <a:prstGeom prst="rect">
            <a:avLst/>
          </a:prstGeom>
          <a:noFill/>
          <a:ln w="9525">
            <a:noFill/>
            <a:miter lim="800000"/>
            <a:headEnd/>
            <a:tailEnd/>
          </a:ln>
        </p:spPr>
        <p:txBody>
          <a:bodyPr wrap="square">
            <a:spAutoFit/>
          </a:bodyPr>
          <a:lstStyle/>
          <a:p>
            <a:pPr marL="342900" indent="-342900">
              <a:buFont typeface="Tw Cen MT" pitchFamily="34" charset="0"/>
              <a:buAutoNum type="arabicPeriod"/>
            </a:pPr>
            <a:r>
              <a:rPr lang="es-ES_tradnl" sz="1600" b="1" dirty="0"/>
              <a:t>Obtención</a:t>
            </a:r>
            <a:r>
              <a:rPr lang="es-ES_tradnl" sz="1600" dirty="0"/>
              <a:t> del fragmento de ADN que contiene el gen que se desea clonar. (</a:t>
            </a:r>
            <a:r>
              <a:rPr lang="es-ES_tradnl" sz="1600" b="1" dirty="0"/>
              <a:t>enzimas de restricción</a:t>
            </a:r>
            <a:r>
              <a:rPr lang="es-ES_tradnl" sz="1600" dirty="0"/>
              <a:t>)</a:t>
            </a:r>
            <a:endParaRPr lang="es-ES" sz="1600" dirty="0"/>
          </a:p>
          <a:p>
            <a:pPr marL="342900" indent="-342900">
              <a:buFont typeface="Tw Cen MT" pitchFamily="34" charset="0"/>
              <a:buAutoNum type="arabicPeriod"/>
            </a:pPr>
            <a:r>
              <a:rPr lang="es-ES_tradnl" sz="1600" b="1" dirty="0"/>
              <a:t>Inserción </a:t>
            </a:r>
            <a:r>
              <a:rPr lang="es-ES_tradnl" sz="1600" dirty="0"/>
              <a:t>de dicho gen en una molécula de ADN apropiada, que sirve como </a:t>
            </a:r>
            <a:r>
              <a:rPr lang="es-ES_tradnl" sz="1600" b="1" dirty="0"/>
              <a:t>vector de clonación</a:t>
            </a:r>
            <a:r>
              <a:rPr lang="es-ES_tradnl" sz="1600" dirty="0"/>
              <a:t>: (plásmidos, </a:t>
            </a:r>
            <a:r>
              <a:rPr lang="es-ES_tradnl" sz="1600" dirty="0" err="1"/>
              <a:t>bacteriofagos</a:t>
            </a:r>
            <a:r>
              <a:rPr lang="es-ES_tradnl" sz="1600" dirty="0"/>
              <a:t>, </a:t>
            </a:r>
            <a:r>
              <a:rPr lang="es-ES_tradnl" sz="1600" dirty="0" err="1"/>
              <a:t>cápsides</a:t>
            </a:r>
            <a:r>
              <a:rPr lang="es-ES_tradnl" sz="1600" dirty="0"/>
              <a:t> de virus animales, pistolas de genes</a:t>
            </a:r>
            <a:r>
              <a:rPr lang="es-ES_tradnl" sz="1600" dirty="0" smtClean="0"/>
              <a:t>, </a:t>
            </a:r>
            <a:r>
              <a:rPr lang="es-ES_tradnl" sz="1600" dirty="0" err="1" smtClean="0"/>
              <a:t>electroporación</a:t>
            </a:r>
            <a:r>
              <a:rPr lang="es-ES_tradnl" sz="1600" dirty="0" smtClean="0"/>
              <a:t>…). </a:t>
            </a:r>
            <a:r>
              <a:rPr lang="es-ES_tradnl" sz="1600" dirty="0"/>
              <a:t>Se utilizan </a:t>
            </a:r>
            <a:r>
              <a:rPr lang="es-ES_tradnl" sz="1600" b="1" dirty="0"/>
              <a:t>enzimas de restricción y DNA-</a:t>
            </a:r>
            <a:r>
              <a:rPr lang="es-ES_tradnl" sz="1600" b="1" dirty="0" err="1"/>
              <a:t>ligasas</a:t>
            </a:r>
            <a:endParaRPr lang="es-ES" sz="1600" dirty="0"/>
          </a:p>
          <a:p>
            <a:pPr marL="342900" indent="-342900">
              <a:buFont typeface="Tw Cen MT" pitchFamily="34" charset="0"/>
              <a:buAutoNum type="arabicPeriod"/>
            </a:pPr>
            <a:r>
              <a:rPr lang="es-ES_tradnl" sz="1600" b="1" dirty="0"/>
              <a:t>Introducción del vector </a:t>
            </a:r>
            <a:r>
              <a:rPr lang="es-ES_tradnl" sz="1600" dirty="0"/>
              <a:t>de clonación con el gen de interés en una célula de otro organismo diferente, a la que se denomina célula hospedadora. </a:t>
            </a:r>
            <a:endParaRPr lang="es-ES" sz="1600" dirty="0"/>
          </a:p>
          <a:p>
            <a:pPr marL="342900" indent="-342900">
              <a:buFont typeface="Tw Cen MT" pitchFamily="34" charset="0"/>
              <a:buAutoNum type="arabicPeriod"/>
            </a:pPr>
            <a:r>
              <a:rPr lang="es-ES_tradnl" sz="1600" b="1" dirty="0"/>
              <a:t>Detección del gen clonado </a:t>
            </a:r>
            <a:r>
              <a:rPr lang="es-ES_tradnl" sz="1600" dirty="0"/>
              <a:t>para comprobar que se encuentra y se expresa en la célula hospedadora. (inserción de genes acompañantes y detectables</a:t>
            </a:r>
            <a:r>
              <a:rPr lang="es-ES_tradnl" sz="1600"/>
              <a:t>: </a:t>
            </a:r>
            <a:r>
              <a:rPr lang="es-ES_tradnl" sz="1600" smtClean="0"/>
              <a:t>(</a:t>
            </a:r>
            <a:r>
              <a:rPr lang="es-ES_tradnl" sz="1600" b="1" smtClean="0"/>
              <a:t>autorradiografía</a:t>
            </a:r>
            <a:r>
              <a:rPr lang="es-ES_tradnl" sz="1600" b="1" dirty="0"/>
              <a:t>, resistencia  a antibióticos</a:t>
            </a:r>
            <a:r>
              <a:rPr lang="es-ES_tradnl" sz="1600" dirty="0"/>
              <a:t>) </a:t>
            </a:r>
            <a:endParaRPr lang="es-ES" sz="1600" dirty="0"/>
          </a:p>
          <a:p>
            <a:pPr marL="342900" indent="-342900">
              <a:buFont typeface="Tw Cen MT" pitchFamily="34" charset="0"/>
              <a:buAutoNum type="arabicPeriod"/>
            </a:pPr>
            <a:r>
              <a:rPr lang="es-ES_tradnl" sz="1400" b="1" dirty="0"/>
              <a:t>Multiplicación de la célula hospedadora </a:t>
            </a:r>
            <a:r>
              <a:rPr lang="es-ES_tradnl" sz="1400" dirty="0"/>
              <a:t>para obtener un número elevado de copias del gen.</a:t>
            </a:r>
            <a:endParaRPr lang="es-ES" sz="1400" dirty="0"/>
          </a:p>
        </p:txBody>
      </p:sp>
      <p:pic>
        <p:nvPicPr>
          <p:cNvPr id="67587" name="Picture 2"/>
          <p:cNvPicPr>
            <a:picLocks noChangeAspect="1" noChangeArrowheads="1"/>
          </p:cNvPicPr>
          <p:nvPr/>
        </p:nvPicPr>
        <p:blipFill>
          <a:blip r:embed="rId3" cstate="print"/>
          <a:srcRect/>
          <a:stretch>
            <a:fillRect/>
          </a:stretch>
        </p:blipFill>
        <p:spPr bwMode="auto">
          <a:xfrm>
            <a:off x="684213" y="4384675"/>
            <a:ext cx="8104187" cy="2473325"/>
          </a:xfrm>
          <a:prstGeom prst="rect">
            <a:avLst/>
          </a:prstGeom>
          <a:noFill/>
          <a:ln w="9525">
            <a:noFill/>
            <a:miter lim="800000"/>
            <a:headEnd/>
            <a:tailEnd/>
          </a:ln>
        </p:spPr>
      </p:pic>
      <p:sp>
        <p:nvSpPr>
          <p:cNvPr id="67588" name="1 Título"/>
          <p:cNvSpPr>
            <a:spLocks noGrp="1"/>
          </p:cNvSpPr>
          <p:nvPr>
            <p:ph type="title"/>
          </p:nvPr>
        </p:nvSpPr>
        <p:spPr>
          <a:xfrm>
            <a:off x="612775" y="228600"/>
            <a:ext cx="8153400" cy="990600"/>
          </a:xfrm>
        </p:spPr>
        <p:txBody>
          <a:bodyPr/>
          <a:lstStyle/>
          <a:p>
            <a:pPr algn="ctr"/>
            <a:r>
              <a:rPr lang="es-ES" sz="3600" b="1"/>
              <a:t>Tecnología del ADN recombinante</a:t>
            </a:r>
            <a:endParaRPr lang="es-ES" sz="3600"/>
          </a:p>
        </p:txBody>
      </p:sp>
    </p:spTree>
    <p:extLst>
      <p:ext uri="{BB962C8B-B14F-4D97-AF65-F5344CB8AC3E}">
        <p14:creationId xmlns:p14="http://schemas.microsoft.com/office/powerpoint/2010/main" val="28622520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07504" y="188640"/>
            <a:ext cx="9036496" cy="1754326"/>
          </a:xfrm>
          <a:prstGeom prst="rect">
            <a:avLst/>
          </a:prstGeom>
          <a:noFill/>
        </p:spPr>
        <p:txBody>
          <a:bodyPr wrap="square" rtlCol="0">
            <a:spAutoFit/>
          </a:bodyPr>
          <a:lstStyle/>
          <a:p>
            <a:r>
              <a:rPr lang="es-ES" dirty="0"/>
              <a:t>Los procesos de </a:t>
            </a:r>
            <a:r>
              <a:rPr lang="es-ES" b="1" dirty="0"/>
              <a:t>transformación genética </a:t>
            </a:r>
            <a:r>
              <a:rPr lang="es-ES" dirty="0"/>
              <a:t>varían dependiendo de cual sea el organismo transformado: </a:t>
            </a:r>
            <a:r>
              <a:rPr lang="es-ES" i="1" dirty="0"/>
              <a:t>pistolas de genes, </a:t>
            </a:r>
            <a:r>
              <a:rPr lang="es-ES" i="1" dirty="0" err="1"/>
              <a:t>electroporación</a:t>
            </a:r>
            <a:r>
              <a:rPr lang="es-ES" i="1" dirty="0"/>
              <a:t>, </a:t>
            </a:r>
            <a:r>
              <a:rPr lang="es-ES" i="1" dirty="0" err="1"/>
              <a:t>microinyección</a:t>
            </a:r>
            <a:r>
              <a:rPr lang="es-ES" i="1" dirty="0"/>
              <a:t>.</a:t>
            </a:r>
          </a:p>
          <a:p>
            <a:r>
              <a:rPr lang="es-ES" i="1" dirty="0"/>
              <a:t>Estas técnicas sirven para introducir componentes que contienen el Ag o su gen correspondiente en células que expresan dichos genes en forma de multitud de copias. Los vehículos pueden ser liposomas, plásmidos, virus vaciados, transducción con vectores víricos inocuos </a:t>
            </a:r>
            <a:r>
              <a:rPr lang="es-ES" i="1" dirty="0" smtClean="0"/>
              <a:t>modificados genéticamente (como </a:t>
            </a:r>
            <a:r>
              <a:rPr lang="es-ES" i="1" dirty="0"/>
              <a:t>adenovirus o </a:t>
            </a:r>
            <a:r>
              <a:rPr lang="es-ES" i="1" dirty="0" err="1"/>
              <a:t>lentivirus</a:t>
            </a:r>
            <a:r>
              <a:rPr lang="es-ES" i="1" dirty="0"/>
              <a:t>),,…</a:t>
            </a:r>
          </a:p>
        </p:txBody>
      </p:sp>
      <p:pic>
        <p:nvPicPr>
          <p:cNvPr id="5" name="Imagen 4"/>
          <p:cNvPicPr>
            <a:picLocks noChangeAspect="1"/>
          </p:cNvPicPr>
          <p:nvPr/>
        </p:nvPicPr>
        <p:blipFill>
          <a:blip r:embed="rId3"/>
          <a:stretch>
            <a:fillRect/>
          </a:stretch>
        </p:blipFill>
        <p:spPr>
          <a:xfrm>
            <a:off x="2051720" y="2060848"/>
            <a:ext cx="6515100" cy="4695825"/>
          </a:xfrm>
          <a:prstGeom prst="rect">
            <a:avLst/>
          </a:prstGeom>
        </p:spPr>
      </p:pic>
    </p:spTree>
    <p:extLst>
      <p:ext uri="{BB962C8B-B14F-4D97-AF65-F5344CB8AC3E}">
        <p14:creationId xmlns:p14="http://schemas.microsoft.com/office/powerpoint/2010/main" val="41504029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a:spLocks noChangeArrowheads="1"/>
          </p:cNvSpPr>
          <p:nvPr/>
        </p:nvSpPr>
        <p:spPr bwMode="auto">
          <a:xfrm>
            <a:off x="468313" y="404813"/>
            <a:ext cx="7991475" cy="4524315"/>
          </a:xfrm>
          <a:prstGeom prst="rect">
            <a:avLst/>
          </a:prstGeom>
          <a:noFill/>
          <a:ln w="9525">
            <a:noFill/>
            <a:miter lim="800000"/>
            <a:headEnd/>
            <a:tailEnd/>
          </a:ln>
        </p:spPr>
        <p:txBody>
          <a:bodyPr>
            <a:spAutoFit/>
          </a:bodyPr>
          <a:lstStyle/>
          <a:p>
            <a:r>
              <a:rPr lang="es-ES_tradnl" dirty="0"/>
              <a:t>Explica brevemente (no más de 10 líneas) la relación existente entre microorganismos, ingeniería  genética , transgénico y  biotecnología.</a:t>
            </a:r>
          </a:p>
          <a:p>
            <a:endParaRPr lang="es-ES_tradnl" dirty="0"/>
          </a:p>
          <a:p>
            <a:r>
              <a:rPr lang="es-ES_tradnl" b="1" i="1" dirty="0">
                <a:solidFill>
                  <a:srgbClr val="FF0000"/>
                </a:solidFill>
              </a:rPr>
              <a:t>Algunas hormonas como la insulina o la </a:t>
            </a:r>
            <a:r>
              <a:rPr lang="es-ES_tradnl" b="1" i="1" dirty="0" err="1">
                <a:solidFill>
                  <a:srgbClr val="FF0000"/>
                </a:solidFill>
              </a:rPr>
              <a:t>somatrotropina</a:t>
            </a:r>
            <a:r>
              <a:rPr lang="es-ES_tradnl" b="1" i="1" dirty="0">
                <a:solidFill>
                  <a:srgbClr val="FF0000"/>
                </a:solidFill>
              </a:rPr>
              <a:t> (hormona del crecimiento) y proteínas de la sangre (eritropoyetina, factores de coagulación, interferón o anticuerpos) tienen un interés médico y comercial extraordinario. La obtención de estas proteínas antes de la era biotecnológica se realizaba mediante su extracción directa a partir de tejidos o fluidos corporales. La </a:t>
            </a:r>
            <a:r>
              <a:rPr lang="es-ES_tradnl" b="1" i="1" dirty="0"/>
              <a:t>biotecnología</a:t>
            </a:r>
            <a:r>
              <a:rPr lang="es-ES_tradnl" b="1" i="1" dirty="0">
                <a:solidFill>
                  <a:srgbClr val="FF0000"/>
                </a:solidFill>
              </a:rPr>
              <a:t> actual, gracias a la </a:t>
            </a:r>
            <a:r>
              <a:rPr lang="es-ES_tradnl" b="1" i="1" dirty="0"/>
              <a:t>ingeniería genética </a:t>
            </a:r>
            <a:r>
              <a:rPr lang="es-ES_tradnl" b="1" i="1" dirty="0">
                <a:solidFill>
                  <a:srgbClr val="FF0000"/>
                </a:solidFill>
              </a:rPr>
              <a:t>basada en la  tecnología del ADN recombinante, permite clonar e insertar genes de ciertas proteínas humanas en </a:t>
            </a:r>
            <a:r>
              <a:rPr lang="es-ES_tradnl" b="1" i="1" dirty="0"/>
              <a:t>microorganismos</a:t>
            </a:r>
            <a:r>
              <a:rPr lang="es-ES_tradnl" b="1" i="1" dirty="0">
                <a:solidFill>
                  <a:srgbClr val="FF0000"/>
                </a:solidFill>
              </a:rPr>
              <a:t> adecuados para producir dichas proteínas a escala  comercial. Un ejemplo típico es la producción de insulina humana a partir la inserción y clonación del gen responsable en cepas de </a:t>
            </a:r>
            <a:r>
              <a:rPr lang="es-ES_tradnl" b="1" i="1" u="sng" dirty="0">
                <a:solidFill>
                  <a:srgbClr val="7030A0"/>
                </a:solidFill>
              </a:rPr>
              <a:t>E. </a:t>
            </a:r>
            <a:r>
              <a:rPr lang="es-ES_tradnl" b="1" i="1" u="sng" dirty="0" err="1">
                <a:solidFill>
                  <a:srgbClr val="7030A0"/>
                </a:solidFill>
              </a:rPr>
              <a:t>coli</a:t>
            </a:r>
            <a:r>
              <a:rPr lang="es-ES_tradnl" b="1" i="1" u="sng" dirty="0">
                <a:solidFill>
                  <a:srgbClr val="7030A0"/>
                </a:solidFill>
              </a:rPr>
              <a:t> </a:t>
            </a:r>
            <a:r>
              <a:rPr lang="es-ES_tradnl" b="1" i="1" dirty="0">
                <a:solidFill>
                  <a:srgbClr val="FF0000"/>
                </a:solidFill>
              </a:rPr>
              <a:t> o mejor aún en la levadura  </a:t>
            </a:r>
            <a:r>
              <a:rPr lang="es-ES_tradnl" b="1" i="1" u="sng" dirty="0" err="1">
                <a:solidFill>
                  <a:srgbClr val="7030A0"/>
                </a:solidFill>
              </a:rPr>
              <a:t>Saccharomyces</a:t>
            </a:r>
            <a:r>
              <a:rPr lang="es-ES_tradnl" b="1" i="1" u="sng" dirty="0">
                <a:solidFill>
                  <a:srgbClr val="7030A0"/>
                </a:solidFill>
              </a:rPr>
              <a:t> </a:t>
            </a:r>
            <a:r>
              <a:rPr lang="es-ES_tradnl" b="1" i="1" u="sng" dirty="0" err="1">
                <a:solidFill>
                  <a:srgbClr val="7030A0"/>
                </a:solidFill>
              </a:rPr>
              <a:t>cerevisiae</a:t>
            </a:r>
            <a:r>
              <a:rPr lang="es-ES_tradnl" b="1" i="1" dirty="0">
                <a:solidFill>
                  <a:srgbClr val="FF0000"/>
                </a:solidFill>
              </a:rPr>
              <a:t>, </a:t>
            </a:r>
            <a:r>
              <a:rPr lang="es-ES_tradnl" b="1" i="1" dirty="0" err="1">
                <a:solidFill>
                  <a:srgbClr val="FF0000"/>
                </a:solidFill>
              </a:rPr>
              <a:t>convirtiéndo</a:t>
            </a:r>
            <a:r>
              <a:rPr lang="es-ES_tradnl" b="1" i="1" dirty="0">
                <a:solidFill>
                  <a:srgbClr val="FF0000"/>
                </a:solidFill>
              </a:rPr>
              <a:t> a estos organismos en ejemplos de microorganismos </a:t>
            </a:r>
            <a:r>
              <a:rPr lang="es-ES_tradnl" b="1" i="1" dirty="0"/>
              <a:t>transgénicos. </a:t>
            </a:r>
            <a:endParaRPr lang="es-ES_trad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ox(in)">
                                      <p:cBhvr>
                                        <p:cTn id="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512" y="404664"/>
            <a:ext cx="8640960" cy="646331"/>
          </a:xfrm>
          <a:prstGeom prst="rect">
            <a:avLst/>
          </a:prstGeom>
        </p:spPr>
        <p:txBody>
          <a:bodyPr wrap="square">
            <a:spAutoFit/>
          </a:bodyPr>
          <a:lstStyle/>
          <a:p>
            <a:pPr lvl="0" algn="just">
              <a:spcAft>
                <a:spcPts val="0"/>
              </a:spcAft>
            </a:pPr>
            <a:r>
              <a:rPr lang="es-ES" dirty="0">
                <a:latin typeface="Calibri" panose="020F0502020204030204" pitchFamily="34" charset="0"/>
                <a:ea typeface="Times New Roman" panose="02020603050405020304" pitchFamily="18" charset="0"/>
                <a:cs typeface="Times New Roman" panose="02020603050405020304" pitchFamily="18" charset="0"/>
              </a:rPr>
              <a:t>Indica las principales similitudes y diferencias entre hongos y  bacterias haciendo referencia a su estructura celular, estilo de vida, tipo de nutrición y papel en la naturaleza.</a:t>
            </a:r>
            <a:endParaRPr lang="es-ES" b="1" i="1"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ángulo 2"/>
          <p:cNvSpPr/>
          <p:nvPr/>
        </p:nvSpPr>
        <p:spPr>
          <a:xfrm>
            <a:off x="251520" y="1772816"/>
            <a:ext cx="8712968" cy="3970318"/>
          </a:xfrm>
          <a:prstGeom prst="rect">
            <a:avLst/>
          </a:prstGeom>
        </p:spPr>
        <p:txBody>
          <a:bodyPr wrap="square">
            <a:spAutoFit/>
          </a:bodyPr>
          <a:lstStyle/>
          <a:p>
            <a:pPr algn="just">
              <a:spcAft>
                <a:spcPts val="0"/>
              </a:spcAft>
            </a:pP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“Se saca a partir de la tabla inicial”</a:t>
            </a:r>
          </a:p>
          <a:p>
            <a:pPr algn="just">
              <a:spcAft>
                <a:spcPts val="0"/>
              </a:spcAft>
            </a:pPr>
            <a:r>
              <a:rPr lang="es-ES" b="1" i="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Hongos: </a:t>
            </a:r>
            <a:endParaRPr lang="es-ES" dirty="0">
              <a:solidFill>
                <a:srgbClr val="FF0000"/>
              </a:solidFill>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Estructura celular:</a:t>
            </a:r>
            <a:r>
              <a:rPr lang="es-ES" b="1" i="1" dirty="0">
                <a:latin typeface="Calibri" panose="020F0502020204030204" pitchFamily="34" charset="0"/>
                <a:ea typeface="Times New Roman" panose="02020603050405020304" pitchFamily="18" charset="0"/>
                <a:cs typeface="Times New Roman" panose="02020603050405020304" pitchFamily="18" charset="0"/>
              </a:rPr>
              <a:t>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Eucariotas</a:t>
            </a:r>
            <a:r>
              <a:rPr lang="es-ES" b="1" i="1" dirty="0">
                <a:latin typeface="Calibri" panose="020F0502020204030204" pitchFamily="34" charset="0"/>
                <a:ea typeface="Times New Roman" panose="02020603050405020304" pitchFamily="18" charset="0"/>
                <a:cs typeface="Times New Roman" panose="02020603050405020304" pitchFamily="18" charset="0"/>
              </a:rPr>
              <a:t>, unicelulares o pluricelulares, pared celular (quitina o celulosa</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Estilo de vida: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Alimentación </a:t>
            </a:r>
            <a:r>
              <a:rPr lang="es-ES" b="1" i="1" dirty="0">
                <a:latin typeface="Calibri" panose="020F0502020204030204" pitchFamily="34" charset="0"/>
                <a:ea typeface="Times New Roman" panose="02020603050405020304" pitchFamily="18" charset="0"/>
                <a:cs typeface="Times New Roman" panose="02020603050405020304" pitchFamily="18" charset="0"/>
              </a:rPr>
              <a:t>por absorción, saprofitos, parásitos o simbiontes. </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Tipo de nutrición: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Heterótrofos </a:t>
            </a:r>
            <a:r>
              <a:rPr lang="es-ES" b="1" i="1" dirty="0">
                <a:latin typeface="Calibri" panose="020F0502020204030204" pitchFamily="34" charset="0"/>
                <a:ea typeface="Times New Roman" panose="02020603050405020304" pitchFamily="18" charset="0"/>
                <a:cs typeface="Times New Roman" panose="02020603050405020304" pitchFamily="18" charset="0"/>
              </a:rPr>
              <a:t>aerobios o fermentadores.</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Papel en naturaleza:</a:t>
            </a:r>
            <a:r>
              <a:rPr lang="es-ES" b="1" i="1" dirty="0">
                <a:latin typeface="Calibri" panose="020F0502020204030204" pitchFamily="34" charset="0"/>
                <a:ea typeface="Times New Roman" panose="02020603050405020304" pitchFamily="18" charset="0"/>
                <a:cs typeface="Times New Roman" panose="02020603050405020304" pitchFamily="18" charset="0"/>
              </a:rPr>
              <a:t>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Saprófitos </a:t>
            </a:r>
            <a:r>
              <a:rPr lang="es-ES" b="1" i="1" dirty="0">
                <a:latin typeface="Calibri" panose="020F0502020204030204" pitchFamily="34" charset="0"/>
                <a:ea typeface="Times New Roman" panose="02020603050405020304" pitchFamily="18" charset="0"/>
                <a:cs typeface="Times New Roman" panose="02020603050405020304" pitchFamily="18" charset="0"/>
              </a:rPr>
              <a:t>(descomponedores) </a:t>
            </a:r>
            <a:r>
              <a:rPr lang="es-ES" b="1" i="1" dirty="0">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s-ES" b="1" i="1" dirty="0">
                <a:latin typeface="Calibri" panose="020F0502020204030204" pitchFamily="34" charset="0"/>
                <a:ea typeface="Times New Roman" panose="02020603050405020304" pitchFamily="18" charset="0"/>
                <a:cs typeface="Times New Roman" panose="02020603050405020304" pitchFamily="18" charset="0"/>
              </a:rPr>
              <a:t> MO </a:t>
            </a:r>
            <a:r>
              <a:rPr lang="es-ES" b="1" i="1" dirty="0">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s-ES" b="1" i="1" dirty="0">
                <a:latin typeface="Calibri" panose="020F0502020204030204" pitchFamily="34" charset="0"/>
                <a:ea typeface="Times New Roman" panose="02020603050405020304" pitchFamily="18" charset="0"/>
                <a:cs typeface="Times New Roman" panose="02020603050405020304" pitchFamily="18" charset="0"/>
              </a:rPr>
              <a:t> MI (recicladores)</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algn="just">
              <a:spcAft>
                <a:spcPts val="0"/>
              </a:spcAft>
            </a:pPr>
            <a:r>
              <a:rPr lang="es-ES" b="1" i="1" dirty="0">
                <a:solidFill>
                  <a:srgbClr val="FF0000"/>
                </a:solidFill>
                <a:latin typeface="Calibri" panose="020F0502020204030204" pitchFamily="34" charset="0"/>
                <a:ea typeface="Times New Roman" panose="02020603050405020304" pitchFamily="18" charset="0"/>
                <a:cs typeface="Times New Roman" panose="02020603050405020304" pitchFamily="18" charset="0"/>
              </a:rPr>
              <a:t>Bacterias:</a:t>
            </a:r>
            <a:r>
              <a:rPr lang="es-ES" b="1" i="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 </a:t>
            </a:r>
            <a:endParaRPr lang="es-ES" dirty="0">
              <a:solidFill>
                <a:srgbClr val="7030A0"/>
              </a:solidFill>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Estructura celular: </a:t>
            </a:r>
            <a:r>
              <a:rPr lang="es-ES" b="1" i="1" dirty="0">
                <a:latin typeface="Calibri" panose="020F0502020204030204" pitchFamily="34" charset="0"/>
                <a:ea typeface="Times New Roman" panose="02020603050405020304" pitchFamily="18" charset="0"/>
                <a:cs typeface="Times New Roman" panose="02020603050405020304" pitchFamily="18" charset="0"/>
              </a:rPr>
              <a:t>Procariotas, unicelulares, pared celular (</a:t>
            </a:r>
            <a:r>
              <a:rPr lang="es-ES" b="1" i="1" dirty="0" err="1">
                <a:latin typeface="Calibri" panose="020F0502020204030204" pitchFamily="34" charset="0"/>
                <a:ea typeface="Times New Roman" panose="02020603050405020304" pitchFamily="18" charset="0"/>
                <a:cs typeface="Times New Roman" panose="02020603050405020304" pitchFamily="18" charset="0"/>
              </a:rPr>
              <a:t>mureína</a:t>
            </a:r>
            <a:r>
              <a:rPr lang="es-ES" b="1" i="1" dirty="0">
                <a:latin typeface="Calibri" panose="020F0502020204030204" pitchFamily="34" charset="0"/>
                <a:ea typeface="Times New Roman" panose="02020603050405020304" pitchFamily="18" charset="0"/>
                <a:cs typeface="Times New Roman" panose="02020603050405020304" pitchFamily="18" charset="0"/>
              </a:rPr>
              <a:t>) </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Estilo de vida: </a:t>
            </a:r>
            <a:r>
              <a:rPr lang="es-ES" b="1" i="1" dirty="0">
                <a:latin typeface="Calibri" panose="020F0502020204030204" pitchFamily="34" charset="0"/>
                <a:ea typeface="Times New Roman" panose="02020603050405020304" pitchFamily="18" charset="0"/>
                <a:cs typeface="Times New Roman" panose="02020603050405020304" pitchFamily="18" charset="0"/>
              </a:rPr>
              <a:t>Todos los posibles: Vida libre (saprófitos), parásitos, simbiontes... </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Tipo de nutrición: </a:t>
            </a:r>
            <a:r>
              <a:rPr lang="es-ES" b="1" i="1" dirty="0">
                <a:latin typeface="Calibri" panose="020F0502020204030204" pitchFamily="34" charset="0"/>
                <a:ea typeface="Times New Roman" panose="02020603050405020304" pitchFamily="18" charset="0"/>
                <a:cs typeface="Times New Roman" panose="02020603050405020304" pitchFamily="18" charset="0"/>
              </a:rPr>
              <a:t>Todos los metabolismos posibles, autótrofas y heterótrofas, con todas sus variantes.</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a:p>
            <a:pPr marL="360363" lvl="0" indent="-360363" algn="just">
              <a:spcAft>
                <a:spcPts val="0"/>
              </a:spcAft>
              <a:buFont typeface="Symbol" panose="05050102010706020507" pitchFamily="18" charset="2"/>
              <a:buChar char=""/>
            </a:pPr>
            <a:r>
              <a:rPr lang="es-ES"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Papel en naturaleza: </a:t>
            </a:r>
            <a:r>
              <a:rPr lang="es-ES" b="1" i="1" dirty="0">
                <a:latin typeface="Calibri" panose="020F0502020204030204" pitchFamily="34" charset="0"/>
                <a:ea typeface="Times New Roman" panose="02020603050405020304" pitchFamily="18" charset="0"/>
                <a:cs typeface="Times New Roman" panose="02020603050405020304" pitchFamily="18" charset="0"/>
              </a:rPr>
              <a:t>Todos los niveles tróficos: Productores, consumidores y descomponedores (saprófitos y mineralizadores </a:t>
            </a:r>
            <a:r>
              <a:rPr lang="es-ES" b="1" i="1" dirty="0">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s-ES" b="1" i="1" dirty="0">
                <a:latin typeface="Calibri" panose="020F0502020204030204" pitchFamily="34" charset="0"/>
                <a:ea typeface="Times New Roman" panose="02020603050405020304" pitchFamily="18" charset="0"/>
                <a:cs typeface="Times New Roman" panose="02020603050405020304" pitchFamily="18" charset="0"/>
              </a:rPr>
              <a:t> MO </a:t>
            </a:r>
            <a:r>
              <a:rPr lang="es-ES" b="1" i="1" dirty="0">
                <a:latin typeface="Calibri" panose="020F0502020204030204" pitchFamily="34" charset="0"/>
                <a:ea typeface="Times New Roman" panose="02020603050405020304" pitchFamily="18" charset="0"/>
                <a:cs typeface="Calibri" panose="020F0502020204030204" pitchFamily="34" charset="0"/>
                <a:sym typeface="Symbol" panose="05050102010706020507" pitchFamily="18" charset="2"/>
              </a:rPr>
              <a:t></a:t>
            </a:r>
            <a:r>
              <a:rPr lang="es-ES" b="1" i="1" dirty="0">
                <a:latin typeface="Calibri" panose="020F0502020204030204" pitchFamily="34" charset="0"/>
                <a:ea typeface="Times New Roman" panose="02020603050405020304" pitchFamily="18" charset="0"/>
                <a:cs typeface="Times New Roman" panose="02020603050405020304" pitchFamily="18" charset="0"/>
              </a:rPr>
              <a:t> MI (recicladores)</a:t>
            </a:r>
            <a:endParaRPr lang="es-ES" dirty="0">
              <a:latin typeface="Bookman Old Style" panose="0205060405050502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5738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quarter" idx="1"/>
          </p:nvPr>
        </p:nvSpPr>
        <p:spPr>
          <a:xfrm>
            <a:off x="146298" y="1484784"/>
            <a:ext cx="8829934" cy="1979980"/>
          </a:xfrm>
        </p:spPr>
        <p:txBody>
          <a:bodyPr/>
          <a:lstStyle/>
          <a:p>
            <a:r>
              <a:rPr lang="es-ES" sz="1800" dirty="0"/>
              <a:t>Pretende destacar el papel de los microorganismos en los </a:t>
            </a:r>
            <a:r>
              <a:rPr lang="es-ES" sz="1800" b="1" dirty="0">
                <a:solidFill>
                  <a:srgbClr val="7030A0"/>
                </a:solidFill>
              </a:rPr>
              <a:t>ciclos biogeoquímicos</a:t>
            </a:r>
            <a:r>
              <a:rPr lang="es-ES" sz="1800" dirty="0"/>
              <a:t>, donde las bacterias son fundamentales . El texto debería incluir a microorganismos con papeles importantes dentro de los diferentes </a:t>
            </a:r>
            <a:r>
              <a:rPr lang="es-ES" sz="1800" b="1" dirty="0">
                <a:solidFill>
                  <a:srgbClr val="7030A0"/>
                </a:solidFill>
              </a:rPr>
              <a:t>niveles tróficos </a:t>
            </a:r>
            <a:r>
              <a:rPr lang="es-ES" sz="1800" dirty="0"/>
              <a:t>(productores , consumidores y descomponedores). El </a:t>
            </a:r>
            <a:r>
              <a:rPr lang="es-ES" sz="1800" b="1" dirty="0">
                <a:solidFill>
                  <a:srgbClr val="7030A0"/>
                </a:solidFill>
              </a:rPr>
              <a:t>dibujo</a:t>
            </a:r>
            <a:r>
              <a:rPr lang="es-ES" sz="1800" dirty="0"/>
              <a:t> sería un ciclo biogeoquímico que se supone no prioritario, o al menos uno donde estén representados todos los niveles tróficos. No hablaríamos de los virus, o comentar que pueden constituir una fuente de variabilidad que actúe sobre el papel de diversos microorganismos.</a:t>
            </a:r>
          </a:p>
        </p:txBody>
      </p:sp>
      <p:sp>
        <p:nvSpPr>
          <p:cNvPr id="4" name="Rectángulo 3"/>
          <p:cNvSpPr/>
          <p:nvPr/>
        </p:nvSpPr>
        <p:spPr>
          <a:xfrm>
            <a:off x="134554" y="92811"/>
            <a:ext cx="8631493" cy="954107"/>
          </a:xfrm>
          <a:prstGeom prst="rect">
            <a:avLst/>
          </a:prstGeom>
        </p:spPr>
        <p:txBody>
          <a:bodyPr wrap="square">
            <a:spAutoFit/>
          </a:bodyPr>
          <a:lstStyle/>
          <a:p>
            <a:pPr algn="just">
              <a:spcAft>
                <a:spcPts val="600"/>
              </a:spcAft>
            </a:pPr>
            <a:r>
              <a:rPr lang="es-ES_tradnl" dirty="0">
                <a:latin typeface="Calibri" panose="020F0502020204030204" pitchFamily="34" charset="0"/>
                <a:ea typeface="Times New Roman" panose="02020603050405020304" pitchFamily="18" charset="0"/>
                <a:cs typeface="Times New Roman" panose="02020603050405020304" pitchFamily="18" charset="0"/>
              </a:rPr>
              <a:t>Mediante un texto breve, acompañado de dibujo claro, comente y valore el papel de los microorganismos en la naturaleza. 1,5 (basta con un ejemplo que conteste a los requerimientos indicados en la cuestión).</a:t>
            </a:r>
            <a:endParaRPr lang="es-ES"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Rectángulo 1"/>
          <p:cNvSpPr/>
          <p:nvPr/>
        </p:nvSpPr>
        <p:spPr>
          <a:xfrm>
            <a:off x="146298" y="3410902"/>
            <a:ext cx="8829934" cy="3447098"/>
          </a:xfrm>
          <a:prstGeom prst="rect">
            <a:avLst/>
          </a:prstGeom>
        </p:spPr>
        <p:txBody>
          <a:bodyPr wrap="square">
            <a:spAutoFit/>
          </a:bodyPr>
          <a:lstStyle/>
          <a:p>
            <a:pPr algn="just">
              <a:spcAft>
                <a:spcPts val="600"/>
              </a:spcAft>
            </a:pPr>
            <a:r>
              <a:rPr lang="es-ES" b="1" i="1" dirty="0">
                <a:latin typeface="Calibri" panose="020F0502020204030204" pitchFamily="34" charset="0"/>
                <a:ea typeface="Times New Roman" panose="02020603050405020304" pitchFamily="18" charset="0"/>
                <a:cs typeface="Times New Roman" panose="02020603050405020304" pitchFamily="18" charset="0"/>
              </a:rPr>
              <a:t>El papel de los microorganismos en los ecosistemas resulta crucial ya que aparecen en todos los niveles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tróficos. Intervienen, </a:t>
            </a:r>
            <a:r>
              <a:rPr lang="es-ES" b="1" i="1" dirty="0">
                <a:latin typeface="Calibri" panose="020F0502020204030204" pitchFamily="34" charset="0"/>
                <a:ea typeface="Times New Roman" panose="02020603050405020304" pitchFamily="18" charset="0"/>
                <a:cs typeface="Times New Roman" panose="02020603050405020304" pitchFamily="18" charset="0"/>
              </a:rPr>
              <a:t>de forma fundamental, en los ciclos biogeoquímicos de los distintos elementos. Su importancia resulta especialmente relevante, en aquellas etapas de ciertos ciclos, donde su papel como descomponedores (bacterias, levaduras y mohos saprofitos) y mineralizadores (bacterias </a:t>
            </a:r>
            <a:r>
              <a:rPr lang="es-ES" b="1" i="1" dirty="0" err="1">
                <a:latin typeface="Calibri" panose="020F0502020204030204" pitchFamily="34" charset="0"/>
                <a:ea typeface="Times New Roman" panose="02020603050405020304" pitchFamily="18" charset="0"/>
                <a:cs typeface="Times New Roman" panose="02020603050405020304" pitchFamily="18" charset="0"/>
              </a:rPr>
              <a:t>quimiolitotroficas</a:t>
            </a:r>
            <a:r>
              <a:rPr lang="es-ES" b="1" i="1" dirty="0">
                <a:latin typeface="Calibri" panose="020F0502020204030204" pitchFamily="34" charset="0"/>
                <a:ea typeface="Times New Roman" panose="02020603050405020304" pitchFamily="18" charset="0"/>
                <a:cs typeface="Times New Roman" panose="02020603050405020304" pitchFamily="18" charset="0"/>
              </a:rPr>
              <a:t>), bacterias fijadoras del N</a:t>
            </a:r>
            <a:r>
              <a:rPr lang="es-ES" b="1" i="1" baseline="-25000" dirty="0">
                <a:latin typeface="Calibri" panose="020F0502020204030204" pitchFamily="34" charset="0"/>
                <a:ea typeface="Times New Roman" panose="02020603050405020304" pitchFamily="18" charset="0"/>
                <a:cs typeface="Times New Roman" panose="02020603050405020304" pitchFamily="18" charset="0"/>
              </a:rPr>
              <a:t>2</a:t>
            </a:r>
            <a:r>
              <a:rPr lang="es-ES" b="1" i="1" dirty="0">
                <a:latin typeface="Calibri" panose="020F0502020204030204" pitchFamily="34" charset="0"/>
                <a:ea typeface="Times New Roman" panose="02020603050405020304" pitchFamily="18" charset="0"/>
                <a:cs typeface="Times New Roman" panose="02020603050405020304" pitchFamily="18" charset="0"/>
              </a:rPr>
              <a:t>, …,  permiten cerrar dichos ciclos, haciendo posible la utilización, por parte de los productores de las sustancias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inorgánicas. Muchos productores son </a:t>
            </a:r>
            <a:r>
              <a:rPr lang="es-ES" b="1" i="1" dirty="0">
                <a:latin typeface="Calibri" panose="020F0502020204030204" pitchFamily="34" charset="0"/>
                <a:ea typeface="Times New Roman" panose="02020603050405020304" pitchFamily="18" charset="0"/>
                <a:cs typeface="Times New Roman" panose="02020603050405020304" pitchFamily="18" charset="0"/>
              </a:rPr>
              <a:t>también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microorganismos, algas </a:t>
            </a:r>
            <a:r>
              <a:rPr lang="es-ES" b="1" i="1" dirty="0">
                <a:latin typeface="Calibri" panose="020F0502020204030204" pitchFamily="34" charset="0"/>
                <a:ea typeface="Times New Roman" panose="02020603050405020304" pitchFamily="18" charset="0"/>
                <a:cs typeface="Times New Roman" panose="02020603050405020304" pitchFamily="18" charset="0"/>
              </a:rPr>
              <a:t>unicelulares, cianobacterias y otras bacterias fotosintéticas abundantes en el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plancton. A modo de ejemplo, sirva el caso del papel que cumplen distintos microorganismos en el ciclo del N, como es el caso de las  bacterias </a:t>
            </a:r>
            <a:r>
              <a:rPr lang="es-ES" b="1" i="1" dirty="0" err="1" smtClean="0">
                <a:latin typeface="Calibri" panose="020F0502020204030204" pitchFamily="34" charset="0"/>
                <a:ea typeface="Times New Roman" panose="02020603050405020304" pitchFamily="18" charset="0"/>
                <a:cs typeface="Times New Roman" panose="02020603050405020304" pitchFamily="18" charset="0"/>
              </a:rPr>
              <a:t>quimiolitotróficas</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 nitrificantes (</a:t>
            </a:r>
            <a:r>
              <a:rPr lang="es-ES" b="1" i="1" dirty="0" err="1" smtClean="0">
                <a:latin typeface="Calibri" panose="020F0502020204030204" pitchFamily="34" charset="0"/>
                <a:ea typeface="Times New Roman" panose="02020603050405020304" pitchFamily="18" charset="0"/>
                <a:cs typeface="Times New Roman" panose="02020603050405020304" pitchFamily="18" charset="0"/>
              </a:rPr>
              <a:t>Nitrosomonas</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 y </a:t>
            </a:r>
            <a:r>
              <a:rPr lang="es-ES" b="1" i="1" dirty="0" err="1" smtClean="0">
                <a:latin typeface="Calibri" panose="020F0502020204030204" pitchFamily="34" charset="0"/>
                <a:ea typeface="Times New Roman" panose="02020603050405020304" pitchFamily="18" charset="0"/>
                <a:cs typeface="Times New Roman" panose="02020603050405020304" pitchFamily="18" charset="0"/>
              </a:rPr>
              <a:t>Nitrobacter</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 que transforman el </a:t>
            </a:r>
            <a:r>
              <a:rPr lang="es-ES" b="1" i="1" dirty="0" err="1" smtClean="0">
                <a:latin typeface="Calibri" panose="020F0502020204030204" pitchFamily="34" charset="0"/>
                <a:ea typeface="Times New Roman" panose="02020603050405020304" pitchFamily="18" charset="0"/>
                <a:cs typeface="Times New Roman" panose="02020603050405020304" pitchFamily="18" charset="0"/>
              </a:rPr>
              <a:t>ión</a:t>
            </a:r>
            <a:r>
              <a:rPr lang="es-ES" b="1" i="1" dirty="0">
                <a:latin typeface="Calibri" panose="020F0502020204030204" pitchFamily="34" charset="0"/>
                <a:ea typeface="Times New Roman" panose="02020603050405020304" pitchFamily="18" charset="0"/>
                <a:cs typeface="Times New Roman" panose="02020603050405020304" pitchFamily="18" charset="0"/>
              </a:rPr>
              <a:t> </a:t>
            </a:r>
            <a:r>
              <a:rPr lang="es-ES" b="1" i="1" dirty="0" smtClean="0">
                <a:latin typeface="Calibri" panose="020F0502020204030204" pitchFamily="34" charset="0"/>
                <a:ea typeface="Times New Roman" panose="02020603050405020304" pitchFamily="18" charset="0"/>
                <a:cs typeface="Times New Roman" panose="02020603050405020304" pitchFamily="18" charset="0"/>
              </a:rPr>
              <a:t>amonio en nitratos, utilizables por los productores.</a:t>
            </a:r>
            <a:endParaRPr lang="es-ES"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8813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3940710534"/>
              </p:ext>
            </p:extLst>
          </p:nvPr>
        </p:nvGraphicFramePr>
        <p:xfrm>
          <a:off x="2" y="4915240"/>
          <a:ext cx="9143998" cy="1942760"/>
        </p:xfrm>
        <a:graphic>
          <a:graphicData uri="http://schemas.openxmlformats.org/drawingml/2006/table">
            <a:tbl>
              <a:tblPr/>
              <a:tblGrid>
                <a:gridCol w="467544">
                  <a:extLst>
                    <a:ext uri="{9D8B030D-6E8A-4147-A177-3AD203B41FA5}">
                      <a16:colId xmlns:a16="http://schemas.microsoft.com/office/drawing/2014/main" val="20000"/>
                    </a:ext>
                  </a:extLst>
                </a:gridCol>
                <a:gridCol w="3672406">
                  <a:extLst>
                    <a:ext uri="{9D8B030D-6E8A-4147-A177-3AD203B41FA5}">
                      <a16:colId xmlns:a16="http://schemas.microsoft.com/office/drawing/2014/main" val="20001"/>
                    </a:ext>
                  </a:extLst>
                </a:gridCol>
                <a:gridCol w="1393997">
                  <a:extLst>
                    <a:ext uri="{9D8B030D-6E8A-4147-A177-3AD203B41FA5}">
                      <a16:colId xmlns:a16="http://schemas.microsoft.com/office/drawing/2014/main" val="20002"/>
                    </a:ext>
                  </a:extLst>
                </a:gridCol>
                <a:gridCol w="1630340">
                  <a:extLst>
                    <a:ext uri="{9D8B030D-6E8A-4147-A177-3AD203B41FA5}">
                      <a16:colId xmlns:a16="http://schemas.microsoft.com/office/drawing/2014/main" val="20004"/>
                    </a:ext>
                  </a:extLst>
                </a:gridCol>
                <a:gridCol w="1979711">
                  <a:extLst>
                    <a:ext uri="{9D8B030D-6E8A-4147-A177-3AD203B41FA5}">
                      <a16:colId xmlns:a16="http://schemas.microsoft.com/office/drawing/2014/main" val="20005"/>
                    </a:ext>
                  </a:extLst>
                </a:gridCol>
              </a:tblGrid>
              <a:tr h="270689">
                <a:tc>
                  <a:txBody>
                    <a:bodyPr/>
                    <a:lstStyle/>
                    <a:p>
                      <a:pPr algn="l"/>
                      <a:endParaRPr lang="es-ES" sz="1600" dirty="0">
                        <a:solidFill>
                          <a:srgbClr val="FFC000"/>
                        </a:solidFill>
                        <a:effectLst>
                          <a:outerShdw blurRad="38100" dist="38100" dir="2700000" algn="tl">
                            <a:srgbClr val="000000">
                              <a:alpha val="43137"/>
                            </a:srgbClr>
                          </a:outerShdw>
                        </a:effectLst>
                        <a:latin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Bacterias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Algas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Protozoos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marL="347345" indent="-347345" algn="ctr" eaLnBrk="0" fontAlgn="base" hangingPunct="0">
                        <a:spcAft>
                          <a:spcPts val="0"/>
                        </a:spcAft>
                      </a:pPr>
                      <a:r>
                        <a:rPr lang="es-ES_tradnl" sz="1600" b="1" kern="1200" dirty="0">
                          <a:solidFill>
                            <a:srgbClr val="FFC000"/>
                          </a:solidFill>
                          <a:effectLst>
                            <a:outerShdw blurRad="38100" dist="38100" dir="2700000" algn="tl">
                              <a:srgbClr val="000000">
                                <a:alpha val="43137"/>
                              </a:srgbClr>
                            </a:outerShdw>
                          </a:effectLst>
                          <a:latin typeface="Calibri"/>
                          <a:ea typeface="Times New Roman"/>
                          <a:cs typeface="Times New Roman"/>
                        </a:rPr>
                        <a:t>Hongos</a:t>
                      </a:r>
                      <a:endParaRPr lang="es-ES" sz="1600" dirty="0">
                        <a:solidFill>
                          <a:srgbClr val="FFC000"/>
                        </a:solidFill>
                        <a:effectLst>
                          <a:outerShdw blurRad="38100" dist="38100" dir="2700000" algn="tl">
                            <a:srgbClr val="000000">
                              <a:alpha val="43137"/>
                            </a:srgbClr>
                          </a:outerShdw>
                        </a:effectLst>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383248">
                <a:tc rowSpan="2">
                  <a:txBody>
                    <a:bodyPr/>
                    <a:lstStyle/>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Papel en la</a:t>
                      </a:r>
                      <a:endParaRPr lang="es-ES" sz="1200" dirty="0">
                        <a:latin typeface="Arial"/>
                        <a:ea typeface="Times New Roman"/>
                        <a:cs typeface="Times New Roman"/>
                      </a:endParaRPr>
                    </a:p>
                    <a:p>
                      <a:pPr marL="347345" indent="-347345" algn="ctr" eaLnBrk="0" fontAlgn="base" hangingPunct="0">
                        <a:spcAft>
                          <a:spcPts val="0"/>
                        </a:spcAft>
                      </a:pPr>
                      <a:r>
                        <a:rPr lang="es-ES_tradnl" sz="1200" b="1" kern="1200" dirty="0">
                          <a:solidFill>
                            <a:srgbClr val="000000"/>
                          </a:solidFill>
                          <a:latin typeface="Calibri"/>
                          <a:ea typeface="Times New Roman"/>
                          <a:cs typeface="Times New Roman"/>
                        </a:rPr>
                        <a:t>Naturaleza</a:t>
                      </a:r>
                      <a:endParaRPr lang="es-ES" sz="1200" dirty="0">
                        <a:latin typeface="Arial"/>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347345" indent="-347345" algn="l" eaLnBrk="0" fontAlgn="base" hangingPunct="0">
                        <a:spcAft>
                          <a:spcPts val="0"/>
                        </a:spcAft>
                      </a:pPr>
                      <a:r>
                        <a:rPr lang="es-ES_tradnl" sz="1200" kern="1200" dirty="0">
                          <a:solidFill>
                            <a:srgbClr val="000000"/>
                          </a:solidFill>
                          <a:latin typeface="Calibri"/>
                          <a:ea typeface="Times New Roman"/>
                          <a:cs typeface="Times New Roman"/>
                        </a:rPr>
                        <a:t>Ocupan Todos los niveles tróficos: </a:t>
                      </a:r>
                      <a:endParaRPr lang="es-ES" sz="1200" dirty="0">
                        <a:latin typeface="Arial"/>
                        <a:ea typeface="Times New Roman"/>
                        <a:cs typeface="Times New Roman"/>
                      </a:endParaRPr>
                    </a:p>
                    <a:p>
                      <a:pPr algn="l" eaLnBrk="0" fontAlgn="base" hangingPunct="0">
                        <a:tabLst>
                          <a:tab pos="146050" algn="l"/>
                        </a:tabLst>
                      </a:pPr>
                      <a:r>
                        <a:rPr lang="es-ES_tradnl" sz="1200" b="1" kern="1200" dirty="0">
                          <a:solidFill>
                            <a:srgbClr val="000000"/>
                          </a:solidFill>
                          <a:latin typeface="Calibri"/>
                        </a:rPr>
                        <a:t>Productores</a:t>
                      </a:r>
                      <a:r>
                        <a:rPr lang="es-ES_tradnl" sz="1200" kern="1200" dirty="0">
                          <a:solidFill>
                            <a:srgbClr val="000000"/>
                          </a:solidFill>
                          <a:latin typeface="Calibri"/>
                        </a:rPr>
                        <a:t>: Autótrofos (foto y </a:t>
                      </a:r>
                      <a:r>
                        <a:rPr lang="es-ES_tradnl" sz="1200" kern="1200" dirty="0" err="1">
                          <a:solidFill>
                            <a:srgbClr val="000000"/>
                          </a:solidFill>
                          <a:latin typeface="Calibri"/>
                        </a:rPr>
                        <a:t>quimiosintéticos</a:t>
                      </a:r>
                      <a:r>
                        <a:rPr lang="es-ES_tradnl" sz="1200" kern="1200" dirty="0">
                          <a:solidFill>
                            <a:srgbClr val="000000"/>
                          </a:solidFill>
                          <a:latin typeface="Calibri"/>
                        </a:rPr>
                        <a:t>) </a:t>
                      </a:r>
                      <a:endParaRPr lang="es-ES" sz="1200" dirty="0">
                        <a:latin typeface="Times New Roman"/>
                      </a:endParaRPr>
                    </a:p>
                    <a:p>
                      <a:pPr algn="l" eaLnBrk="0" fontAlgn="base" hangingPunct="0">
                        <a:tabLst>
                          <a:tab pos="136525" algn="l"/>
                        </a:tabLst>
                      </a:pPr>
                      <a:r>
                        <a:rPr lang="es-ES_tradnl" sz="1200" b="1" kern="1200" dirty="0">
                          <a:solidFill>
                            <a:srgbClr val="000000"/>
                          </a:solidFill>
                          <a:latin typeface="Calibri"/>
                        </a:rPr>
                        <a:t>Consumidores</a:t>
                      </a:r>
                      <a:r>
                        <a:rPr lang="es-ES_tradnl" sz="1200" kern="1200" dirty="0">
                          <a:solidFill>
                            <a:srgbClr val="000000"/>
                          </a:solidFill>
                          <a:latin typeface="Calibri"/>
                        </a:rPr>
                        <a:t>: ej. Parásitos </a:t>
                      </a:r>
                      <a:endParaRPr lang="es-ES" sz="1200" dirty="0">
                        <a:latin typeface="Times New Roman"/>
                      </a:endParaRPr>
                    </a:p>
                    <a:p>
                      <a:pPr algn="l" eaLnBrk="0" fontAlgn="base" hangingPunct="0">
                        <a:tabLst>
                          <a:tab pos="155575" algn="l"/>
                        </a:tabLst>
                      </a:pPr>
                      <a:r>
                        <a:rPr lang="es-ES_tradnl" sz="1200" b="1" kern="1200" dirty="0" err="1">
                          <a:solidFill>
                            <a:srgbClr val="000000"/>
                          </a:solidFill>
                          <a:latin typeface="Calibri"/>
                        </a:rPr>
                        <a:t>Descomponedores</a:t>
                      </a:r>
                      <a:r>
                        <a:rPr lang="es-ES_tradnl" sz="1200" kern="1200" dirty="0">
                          <a:solidFill>
                            <a:srgbClr val="000000"/>
                          </a:solidFill>
                          <a:latin typeface="Calibri"/>
                        </a:rPr>
                        <a:t> (</a:t>
                      </a:r>
                      <a:r>
                        <a:rPr lang="es-ES_tradnl" sz="1200" kern="1200" dirty="0" err="1">
                          <a:solidFill>
                            <a:srgbClr val="000000"/>
                          </a:solidFill>
                          <a:latin typeface="Calibri"/>
                        </a:rPr>
                        <a:t>recicladores</a:t>
                      </a:r>
                      <a:r>
                        <a:rPr lang="es-ES_tradnl" sz="1200" kern="1200" dirty="0">
                          <a:solidFill>
                            <a:srgbClr val="000000"/>
                          </a:solidFill>
                          <a:latin typeface="Calibri"/>
                        </a:rPr>
                        <a:t>):</a:t>
                      </a:r>
                      <a:endParaRPr lang="es-ES" sz="1200" dirty="0">
                        <a:latin typeface="Times New Roman"/>
                      </a:endParaRPr>
                    </a:p>
                    <a:p>
                      <a:pPr marL="180975" lvl="0" indent="-95250" algn="l" eaLnBrk="0" fontAlgn="base" hangingPunct="0">
                        <a:buFont typeface="Courier New"/>
                        <a:buChar char="o"/>
                        <a:tabLst>
                          <a:tab pos="231775" algn="l"/>
                        </a:tabLst>
                      </a:pPr>
                      <a:r>
                        <a:rPr lang="es-ES_tradnl" sz="1200" kern="1200" dirty="0">
                          <a:solidFill>
                            <a:srgbClr val="000000"/>
                          </a:solidFill>
                          <a:latin typeface="Calibri"/>
                          <a:cs typeface="Times New Roman"/>
                        </a:rPr>
                        <a:t> Saprófitos </a:t>
                      </a:r>
                      <a:endParaRPr lang="es-ES" sz="1200" dirty="0">
                        <a:latin typeface="Times New Roman"/>
                        <a:cs typeface="Times New Roman"/>
                      </a:endParaRPr>
                    </a:p>
                    <a:p>
                      <a:pPr marL="180975" lvl="0" indent="-95250" algn="l" eaLnBrk="0" fontAlgn="base" hangingPunct="0">
                        <a:buFont typeface="Courier New"/>
                        <a:buChar char="o"/>
                        <a:tabLst>
                          <a:tab pos="212725" algn="l"/>
                        </a:tabLst>
                      </a:pPr>
                      <a:r>
                        <a:rPr lang="es-ES_tradnl" sz="1200" kern="1200" dirty="0">
                          <a:solidFill>
                            <a:srgbClr val="000000"/>
                          </a:solidFill>
                          <a:latin typeface="Calibri"/>
                          <a:cs typeface="Times New Roman"/>
                        </a:rPr>
                        <a:t> Mineralizadores (</a:t>
                      </a:r>
                      <a:r>
                        <a:rPr lang="es-ES_tradnl" sz="1200" kern="1200" dirty="0" err="1">
                          <a:solidFill>
                            <a:srgbClr val="000000"/>
                          </a:solidFill>
                          <a:latin typeface="Calibri"/>
                          <a:cs typeface="Times New Roman"/>
                        </a:rPr>
                        <a:t>tb</a:t>
                      </a:r>
                      <a:r>
                        <a:rPr lang="es-ES_tradnl" sz="1200" kern="1200" dirty="0">
                          <a:solidFill>
                            <a:srgbClr val="000000"/>
                          </a:solidFill>
                          <a:latin typeface="Calibri"/>
                          <a:cs typeface="Times New Roman"/>
                        </a:rPr>
                        <a:t> productores, </a:t>
                      </a:r>
                      <a:r>
                        <a:rPr lang="es-ES_tradnl" sz="1200" kern="1200" dirty="0" err="1">
                          <a:solidFill>
                            <a:srgbClr val="000000"/>
                          </a:solidFill>
                          <a:latin typeface="Calibri"/>
                          <a:cs typeface="Times New Roman"/>
                        </a:rPr>
                        <a:t>quimiolitotróficos</a:t>
                      </a:r>
                      <a:r>
                        <a:rPr lang="es-ES_tradnl" sz="1200" kern="1200" dirty="0">
                          <a:solidFill>
                            <a:srgbClr val="000000"/>
                          </a:solidFill>
                          <a:latin typeface="Calibri"/>
                          <a:cs typeface="Times New Roman"/>
                        </a:rPr>
                        <a:t>) </a:t>
                      </a:r>
                    </a:p>
                    <a:p>
                      <a:pPr marL="257175"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tab pos="212725" algn="l"/>
                        </a:tabLst>
                        <a:defRPr/>
                      </a:pPr>
                      <a:r>
                        <a:rPr kumimoji="0" lang="es-ES_tradnl" sz="1100" b="1" i="0" u="none" strike="noStrike" kern="1200" cap="none" spc="0" normalizeH="0" baseline="0" noProof="0" dirty="0">
                          <a:ln>
                            <a:noFill/>
                          </a:ln>
                          <a:solidFill>
                            <a:srgbClr val="000000"/>
                          </a:solidFill>
                          <a:effectLst/>
                          <a:uLnTx/>
                          <a:uFillTx/>
                          <a:latin typeface="Calibri"/>
                          <a:ea typeface="+mn-ea"/>
                          <a:cs typeface="+mn-cs"/>
                        </a:rPr>
                        <a:t>En general, intervención crucial en Ciclos </a:t>
                      </a:r>
                      <a:r>
                        <a:rPr kumimoji="0" lang="es-ES_tradnl" sz="1100" b="1" i="0" u="none" strike="noStrike" kern="1200" cap="none" spc="0" normalizeH="0" baseline="0" noProof="0" dirty="0" err="1">
                          <a:ln>
                            <a:noFill/>
                          </a:ln>
                          <a:solidFill>
                            <a:srgbClr val="000000"/>
                          </a:solidFill>
                          <a:effectLst/>
                          <a:uLnTx/>
                          <a:uFillTx/>
                          <a:latin typeface="Calibri"/>
                          <a:ea typeface="+mn-ea"/>
                          <a:cs typeface="+mn-cs"/>
                        </a:rPr>
                        <a:t>Biogeoquimicos</a:t>
                      </a:r>
                      <a:endParaRPr kumimoji="0" lang="es-ES" sz="1100" b="1" i="0" u="none" strike="noStrike" kern="1200" cap="none" spc="0" normalizeH="0" baseline="0" noProof="0" dirty="0">
                        <a:ln>
                          <a:noFill/>
                        </a:ln>
                        <a:solidFill>
                          <a:schemeClr val="tx1"/>
                        </a:solidFill>
                        <a:effectLst/>
                        <a:uLnTx/>
                        <a:uFillTx/>
                        <a:latin typeface="Times New Roman"/>
                        <a:ea typeface="+mn-ea"/>
                        <a:cs typeface="Times New Roman"/>
                      </a:endParaRPr>
                    </a:p>
                    <a:p>
                      <a:pPr marL="257175" marR="0" lvl="0" indent="-171450" algn="l" defTabSz="914400" rtl="0" eaLnBrk="0" fontAlgn="base" latinLnBrk="0" hangingPunct="0">
                        <a:lnSpc>
                          <a:spcPct val="100000"/>
                        </a:lnSpc>
                        <a:spcBef>
                          <a:spcPts val="0"/>
                        </a:spcBef>
                        <a:spcAft>
                          <a:spcPts val="0"/>
                        </a:spcAft>
                        <a:buClrTx/>
                        <a:buSzTx/>
                        <a:buFont typeface="Arial" panose="020B0604020202020204" pitchFamily="34" charset="0"/>
                        <a:buChar char="•"/>
                        <a:tabLst>
                          <a:tab pos="212725" algn="l"/>
                        </a:tabLst>
                        <a:defRPr/>
                      </a:pPr>
                      <a:r>
                        <a:rPr kumimoji="0" lang="pt-BR" sz="1100" b="1" i="0" u="none" strike="noStrike" kern="1200" cap="none" spc="0" normalizeH="0" baseline="0" noProof="0" dirty="0" err="1">
                          <a:ln>
                            <a:noFill/>
                          </a:ln>
                          <a:solidFill>
                            <a:schemeClr val="tx1"/>
                          </a:solidFill>
                          <a:effectLst/>
                          <a:uLnTx/>
                          <a:uFillTx/>
                          <a:latin typeface="Calibri" panose="020F0502020204030204" pitchFamily="34" charset="0"/>
                          <a:ea typeface="+mn-ea"/>
                          <a:cs typeface="Calibri" panose="020F0502020204030204" pitchFamily="34" charset="0"/>
                        </a:rPr>
                        <a:t>Ej</a:t>
                      </a:r>
                      <a:r>
                        <a:rPr kumimoji="0" lang="pt-BR"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 </a:t>
                      </a:r>
                      <a:r>
                        <a:rPr kumimoji="0" lang="pt-BR" sz="1100" b="1" i="0" u="none" strike="noStrike" kern="1200" cap="none" spc="0" normalizeH="0" baseline="0" noProof="0" dirty="0" err="1">
                          <a:ln>
                            <a:noFill/>
                          </a:ln>
                          <a:solidFill>
                            <a:schemeClr val="tx1"/>
                          </a:solidFill>
                          <a:effectLst/>
                          <a:uLnTx/>
                          <a:uFillTx/>
                          <a:latin typeface="Calibri" panose="020F0502020204030204" pitchFamily="34" charset="0"/>
                          <a:ea typeface="+mn-ea"/>
                          <a:cs typeface="Calibri" panose="020F0502020204030204" pitchFamily="34" charset="0"/>
                        </a:rPr>
                        <a:t>Bacterias</a:t>
                      </a:r>
                      <a:r>
                        <a:rPr kumimoji="0" lang="pt-BR"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 </a:t>
                      </a:r>
                      <a:r>
                        <a:rPr kumimoji="0" lang="pt-BR" sz="1100" b="1" i="0" u="none" strike="noStrike" kern="1200" cap="none" spc="0" normalizeH="0" baseline="0" noProof="0" dirty="0" err="1">
                          <a:ln>
                            <a:noFill/>
                          </a:ln>
                          <a:solidFill>
                            <a:schemeClr val="tx1"/>
                          </a:solidFill>
                          <a:effectLst/>
                          <a:uLnTx/>
                          <a:uFillTx/>
                          <a:latin typeface="Calibri" panose="020F0502020204030204" pitchFamily="34" charset="0"/>
                          <a:ea typeface="+mn-ea"/>
                          <a:cs typeface="Calibri" panose="020F0502020204030204" pitchFamily="34" charset="0"/>
                        </a:rPr>
                        <a:t>fijadoras</a:t>
                      </a:r>
                      <a:r>
                        <a:rPr kumimoji="0" lang="pt-BR"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 de N2 , Nitrificantes (</a:t>
                      </a:r>
                      <a:r>
                        <a:rPr kumimoji="0" lang="pt-BR" sz="1100" b="1" i="0" u="none" strike="noStrike" kern="1200" cap="none" spc="0" normalizeH="0" baseline="0" noProof="0" dirty="0" err="1">
                          <a:ln>
                            <a:noFill/>
                          </a:ln>
                          <a:solidFill>
                            <a:schemeClr val="tx1"/>
                          </a:solidFill>
                          <a:effectLst/>
                          <a:uLnTx/>
                          <a:uFillTx/>
                          <a:latin typeface="Calibri" panose="020F0502020204030204" pitchFamily="34" charset="0"/>
                          <a:ea typeface="+mn-ea"/>
                          <a:cs typeface="Calibri" panose="020F0502020204030204" pitchFamily="34" charset="0"/>
                        </a:rPr>
                        <a:t>quimiosintéticas</a:t>
                      </a:r>
                      <a:r>
                        <a:rPr kumimoji="0" lang="pt-BR"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a:t>
                      </a:r>
                      <a:endParaRPr kumimoji="0" lang="es-ES_tradnl"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txBody>
                  <a:tcPr marL="49360" marR="49360" marT="24680" marB="246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l" eaLnBrk="0" fontAlgn="base" hangingPunct="0">
                        <a:spcAft>
                          <a:spcPts val="0"/>
                        </a:spcAft>
                      </a:pPr>
                      <a:r>
                        <a:rPr lang="es-ES_tradnl" sz="1200" b="1" kern="1200" dirty="0">
                          <a:solidFill>
                            <a:srgbClr val="000000"/>
                          </a:solidFill>
                          <a:latin typeface="Calibri"/>
                          <a:ea typeface="Times New Roman"/>
                          <a:cs typeface="Times New Roman"/>
                        </a:rPr>
                        <a:t>     Productores:</a:t>
                      </a:r>
                      <a:endParaRPr lang="es-ES" sz="1200" b="1" dirty="0">
                        <a:latin typeface="Arial"/>
                        <a:ea typeface="Times New Roman"/>
                        <a:cs typeface="Times New Roman"/>
                      </a:endParaRPr>
                    </a:p>
                    <a:p>
                      <a:pPr marL="347345" indent="-347345" algn="l" eaLnBrk="0" fontAlgn="base" hangingPunct="0">
                        <a:spcAft>
                          <a:spcPts val="0"/>
                        </a:spcAft>
                      </a:pPr>
                      <a:r>
                        <a:rPr lang="es-ES_tradnl" sz="1200" b="0" kern="1200" dirty="0">
                          <a:solidFill>
                            <a:srgbClr val="000000"/>
                          </a:solidFill>
                          <a:latin typeface="Calibri"/>
                          <a:ea typeface="Times New Roman"/>
                          <a:cs typeface="Times New Roman"/>
                        </a:rPr>
                        <a:t>     (fitoplancton,) </a:t>
                      </a:r>
                      <a:endParaRPr lang="es-ES" sz="1200" b="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7345" indent="-347345" algn="l" eaLnBrk="0" fontAlgn="base" hangingPunct="0">
                        <a:spcAft>
                          <a:spcPts val="0"/>
                        </a:spcAft>
                      </a:pPr>
                      <a:r>
                        <a:rPr lang="es-ES_tradnl" sz="1200" b="1" kern="1200" dirty="0">
                          <a:solidFill>
                            <a:srgbClr val="000000"/>
                          </a:solidFill>
                          <a:latin typeface="Calibri"/>
                          <a:ea typeface="Times New Roman"/>
                          <a:cs typeface="Times New Roman"/>
                        </a:rPr>
                        <a:t>     Consumidores </a:t>
                      </a:r>
                      <a:endParaRPr lang="es-ES" sz="1200" b="1"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eaLnBrk="0" fontAlgn="base" hangingPunct="0">
                        <a:spcAft>
                          <a:spcPts val="0"/>
                        </a:spcAft>
                      </a:pPr>
                      <a:r>
                        <a:rPr lang="es-ES_tradnl" sz="1200" b="1" kern="1200" dirty="0">
                          <a:solidFill>
                            <a:srgbClr val="000000"/>
                          </a:solidFill>
                          <a:latin typeface="Calibri"/>
                          <a:ea typeface="Times New Roman"/>
                          <a:cs typeface="Times New Roman"/>
                        </a:rPr>
                        <a:t>    </a:t>
                      </a:r>
                      <a:r>
                        <a:rPr lang="es-ES_tradnl" sz="1200" b="1" kern="1200" dirty="0" err="1">
                          <a:solidFill>
                            <a:srgbClr val="000000"/>
                          </a:solidFill>
                          <a:latin typeface="Calibri"/>
                          <a:ea typeface="Times New Roman"/>
                          <a:cs typeface="Times New Roman"/>
                        </a:rPr>
                        <a:t>Descomponedores</a:t>
                      </a:r>
                      <a:endParaRPr lang="es-ES_tradnl" sz="1200" b="1" kern="1200" dirty="0">
                        <a:solidFill>
                          <a:srgbClr val="000000"/>
                        </a:solidFill>
                        <a:latin typeface="Calibri"/>
                        <a:ea typeface="Times New Roman"/>
                        <a:cs typeface="Times New Roman"/>
                      </a:endParaRPr>
                    </a:p>
                    <a:p>
                      <a:pPr algn="l" eaLnBrk="0" fontAlgn="base" hangingPunct="0">
                        <a:spcAft>
                          <a:spcPts val="0"/>
                        </a:spcAft>
                      </a:pPr>
                      <a:r>
                        <a:rPr lang="es-ES_tradnl" sz="1200" b="1" kern="1200" dirty="0">
                          <a:solidFill>
                            <a:srgbClr val="000000"/>
                          </a:solidFill>
                          <a:latin typeface="Calibri"/>
                          <a:ea typeface="Times New Roman"/>
                          <a:cs typeface="Times New Roman"/>
                        </a:rPr>
                        <a:t>    saprófitos</a:t>
                      </a:r>
                      <a:r>
                        <a:rPr lang="es-ES_tradnl" sz="1200" kern="1200" dirty="0">
                          <a:solidFill>
                            <a:srgbClr val="000000"/>
                          </a:solidFill>
                          <a:latin typeface="Calibri"/>
                          <a:ea typeface="Times New Roman"/>
                          <a:cs typeface="Times New Roman"/>
                        </a:rPr>
                        <a:t>: (recicladores)      </a:t>
                      </a:r>
                      <a:endParaRPr lang="es-ES" sz="120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6473">
                <a:tc vMerge="1">
                  <a:txBody>
                    <a:bodyPr/>
                    <a:lstStyle/>
                    <a:p>
                      <a:endParaRPr lang="es-ES"/>
                    </a:p>
                  </a:txBody>
                  <a:tcPr/>
                </a:tc>
                <a:tc vMerge="1">
                  <a:txBody>
                    <a:bodyPr/>
                    <a:lstStyle/>
                    <a:p>
                      <a:endParaRPr lang="es-ES"/>
                    </a:p>
                  </a:txBody>
                  <a:tcPr/>
                </a:tc>
                <a:tc gridSpan="3">
                  <a:txBody>
                    <a:bodyPr/>
                    <a:lstStyle/>
                    <a:p>
                      <a:pPr marL="347345" marR="0" lvl="0" indent="-347345" algn="ctr" defTabSz="914400" rtl="0" eaLnBrk="0" fontAlgn="base" latinLnBrk="0" hangingPunct="0">
                        <a:lnSpc>
                          <a:spcPct val="100000"/>
                        </a:lnSpc>
                        <a:spcBef>
                          <a:spcPts val="0"/>
                        </a:spcBef>
                        <a:spcAft>
                          <a:spcPts val="0"/>
                        </a:spcAft>
                        <a:buClrTx/>
                        <a:buSzTx/>
                        <a:buFontTx/>
                        <a:buNone/>
                        <a:tabLst/>
                        <a:defRPr/>
                      </a:pPr>
                      <a:endParaRPr kumimoji="0" lang="es-ES" sz="1600" b="0" i="0" u="none" strike="noStrike" kern="1200" cap="none" spc="0" normalizeH="0" baseline="0" noProof="0" dirty="0">
                        <a:ln>
                          <a:noFill/>
                        </a:ln>
                        <a:solidFill>
                          <a:srgbClr val="FFCC66"/>
                        </a:solidFill>
                        <a:effectLst>
                          <a:outerShdw blurRad="38100" dist="38100" dir="2700000" algn="tl">
                            <a:srgbClr val="000000">
                              <a:alpha val="43137"/>
                            </a:srgbClr>
                          </a:outerShdw>
                        </a:effectLst>
                        <a:uLnTx/>
                        <a:uFillTx/>
                        <a:latin typeface="+mn-lt"/>
                        <a:ea typeface="Times New Roman"/>
                        <a:cs typeface="Times New Roman"/>
                      </a:endParaRPr>
                    </a:p>
                  </a:txBody>
                  <a:tcPr marL="49360" marR="49360" marT="24680" marB="24680" vert="vert"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solidFill>
                  </a:tcPr>
                </a:tc>
                <a:tc hMerge="1">
                  <a:txBody>
                    <a:bodyPr/>
                    <a:lstStyle/>
                    <a:p>
                      <a:pPr marL="347345" indent="-347345" algn="l" eaLnBrk="0" fontAlgn="base" hangingPunct="0">
                        <a:spcAft>
                          <a:spcPts val="0"/>
                        </a:spcAft>
                      </a:pPr>
                      <a:endParaRPr lang="es-ES" sz="1400" b="1"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347345" indent="-347345" algn="l" eaLnBrk="0" fontAlgn="base" hangingPunct="0">
                        <a:spcAft>
                          <a:spcPts val="0"/>
                        </a:spcAft>
                      </a:pPr>
                      <a:endParaRPr lang="es-ES" sz="1200" dirty="0">
                        <a:latin typeface="Arial"/>
                        <a:ea typeface="Times New Roman"/>
                        <a:cs typeface="Times New Roman"/>
                      </a:endParaRPr>
                    </a:p>
                  </a:txBody>
                  <a:tcPr marL="49360" marR="49360" marT="24680" marB="246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Imagen 2"/>
          <p:cNvPicPr>
            <a:picLocks noChangeAspect="1"/>
          </p:cNvPicPr>
          <p:nvPr/>
        </p:nvPicPr>
        <p:blipFill>
          <a:blip r:embed="rId2"/>
          <a:stretch>
            <a:fillRect/>
          </a:stretch>
        </p:blipFill>
        <p:spPr>
          <a:xfrm>
            <a:off x="15735" y="1708194"/>
            <a:ext cx="4838700" cy="3143250"/>
          </a:xfrm>
          <a:prstGeom prst="rect">
            <a:avLst/>
          </a:prstGeom>
        </p:spPr>
      </p:pic>
      <p:pic>
        <p:nvPicPr>
          <p:cNvPr id="4" name="Imagen 3"/>
          <p:cNvPicPr>
            <a:picLocks noChangeAspect="1"/>
          </p:cNvPicPr>
          <p:nvPr/>
        </p:nvPicPr>
        <p:blipFill>
          <a:blip r:embed="rId3"/>
          <a:stretch>
            <a:fillRect/>
          </a:stretch>
        </p:blipFill>
        <p:spPr>
          <a:xfrm>
            <a:off x="4981667" y="1511492"/>
            <a:ext cx="4133850" cy="3371850"/>
          </a:xfrm>
          <a:prstGeom prst="rect">
            <a:avLst/>
          </a:prstGeom>
        </p:spPr>
      </p:pic>
      <p:sp>
        <p:nvSpPr>
          <p:cNvPr id="5" name="Rectángulo 4"/>
          <p:cNvSpPr/>
          <p:nvPr/>
        </p:nvSpPr>
        <p:spPr>
          <a:xfrm>
            <a:off x="134554" y="92811"/>
            <a:ext cx="8631493" cy="954107"/>
          </a:xfrm>
          <a:prstGeom prst="rect">
            <a:avLst/>
          </a:prstGeom>
        </p:spPr>
        <p:txBody>
          <a:bodyPr wrap="square">
            <a:spAutoFit/>
          </a:bodyPr>
          <a:lstStyle/>
          <a:p>
            <a:pPr algn="just">
              <a:spcAft>
                <a:spcPts val="600"/>
              </a:spcAft>
            </a:pPr>
            <a:r>
              <a:rPr lang="es-ES_tradnl" dirty="0">
                <a:latin typeface="Calibri" panose="020F0502020204030204" pitchFamily="34" charset="0"/>
                <a:ea typeface="Times New Roman" panose="02020603050405020304" pitchFamily="18" charset="0"/>
                <a:cs typeface="Times New Roman" panose="02020603050405020304" pitchFamily="18" charset="0"/>
              </a:rPr>
              <a:t>Mediante un texto breve, acompañado de </a:t>
            </a:r>
            <a:r>
              <a:rPr lang="es-ES_tradnl" b="1" dirty="0">
                <a:solidFill>
                  <a:srgbClr val="7030A0"/>
                </a:solidFill>
                <a:latin typeface="Calibri" panose="020F0502020204030204" pitchFamily="34" charset="0"/>
                <a:ea typeface="Times New Roman" panose="02020603050405020304" pitchFamily="18" charset="0"/>
                <a:cs typeface="Times New Roman" panose="02020603050405020304" pitchFamily="18" charset="0"/>
              </a:rPr>
              <a:t>dibujo claro,</a:t>
            </a:r>
            <a:r>
              <a:rPr lang="es-ES_tradnl" dirty="0">
                <a:latin typeface="Calibri" panose="020F0502020204030204" pitchFamily="34" charset="0"/>
                <a:ea typeface="Times New Roman" panose="02020603050405020304" pitchFamily="18" charset="0"/>
                <a:cs typeface="Times New Roman" panose="02020603050405020304" pitchFamily="18" charset="0"/>
              </a:rPr>
              <a:t> comente y valore el papel de los microorganismos en la naturaleza. 1,5 (basta con un ejemplo que conteste a los requerimientos indicados en la cuestión).</a:t>
            </a:r>
            <a:endParaRPr lang="es-ES" sz="20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2 Marcador de contenido"/>
          <p:cNvSpPr txBox="1">
            <a:spLocks/>
          </p:cNvSpPr>
          <p:nvPr/>
        </p:nvSpPr>
        <p:spPr>
          <a:xfrm>
            <a:off x="768474" y="1186202"/>
            <a:ext cx="8153400" cy="471488"/>
          </a:xfrm>
          <a:prstGeom prst="rect">
            <a:avLst/>
          </a:prstGeom>
        </p:spPr>
        <p:txBody>
          <a:bodyPr/>
          <a:lst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s-ES_tradnl" sz="2000" b="1">
                <a:solidFill>
                  <a:schemeClr val="tx2"/>
                </a:solidFill>
              </a:rPr>
              <a:t> LOS MICROORGANISMOS Y LOS CICLOS DE LA MATERIA</a:t>
            </a:r>
            <a:endParaRPr lang="es-ES" dirty="0"/>
          </a:p>
        </p:txBody>
      </p:sp>
    </p:spTree>
    <p:extLst>
      <p:ext uri="{BB962C8B-B14F-4D97-AF65-F5344CB8AC3E}">
        <p14:creationId xmlns:p14="http://schemas.microsoft.com/office/powerpoint/2010/main" val="42545430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251520" y="188640"/>
            <a:ext cx="8712968" cy="646331"/>
          </a:xfrm>
          <a:prstGeom prst="rect">
            <a:avLst/>
          </a:prstGeom>
        </p:spPr>
        <p:txBody>
          <a:bodyPr wrap="square">
            <a:spAutoFit/>
          </a:bodyPr>
          <a:lstStyle/>
          <a:p>
            <a:pPr algn="just"/>
            <a:r>
              <a:rPr lang="es-ES" dirty="0"/>
              <a:t>Comente las posibles repercusiones sanitarias del intercambio genético entre bacterias. Describe con un  dibujo dos mecanismos de intercambio.</a:t>
            </a:r>
          </a:p>
        </p:txBody>
      </p:sp>
      <p:sp>
        <p:nvSpPr>
          <p:cNvPr id="9" name="Rectángulo 8"/>
          <p:cNvSpPr/>
          <p:nvPr/>
        </p:nvSpPr>
        <p:spPr>
          <a:xfrm>
            <a:off x="395536" y="834971"/>
            <a:ext cx="8466362" cy="646331"/>
          </a:xfrm>
          <a:prstGeom prst="rect">
            <a:avLst/>
          </a:prstGeom>
        </p:spPr>
        <p:txBody>
          <a:bodyPr wrap="square">
            <a:spAutoFit/>
          </a:bodyPr>
          <a:lstStyle/>
          <a:p>
            <a:pPr algn="just"/>
            <a:r>
              <a:rPr lang="es-ES" i="1" dirty="0">
                <a:solidFill>
                  <a:srgbClr val="FF0000"/>
                </a:solidFill>
              </a:rPr>
              <a:t>Resistencia a antibióticos (principalmente en plásmidos). Conjugación (1) y  cualquiera de las otras dos (3 y 4).</a:t>
            </a:r>
          </a:p>
        </p:txBody>
      </p:sp>
      <p:pic>
        <p:nvPicPr>
          <p:cNvPr id="11" name="Imagen 10"/>
          <p:cNvPicPr>
            <a:picLocks noChangeAspect="1"/>
          </p:cNvPicPr>
          <p:nvPr/>
        </p:nvPicPr>
        <p:blipFill>
          <a:blip r:embed="rId2"/>
          <a:stretch>
            <a:fillRect/>
          </a:stretch>
        </p:blipFill>
        <p:spPr>
          <a:xfrm>
            <a:off x="971600" y="1700808"/>
            <a:ext cx="7086600" cy="4781550"/>
          </a:xfrm>
          <a:prstGeom prst="rect">
            <a:avLst/>
          </a:prstGeom>
        </p:spPr>
      </p:pic>
    </p:spTree>
    <p:extLst>
      <p:ext uri="{BB962C8B-B14F-4D97-AF65-F5344CB8AC3E}">
        <p14:creationId xmlns:p14="http://schemas.microsoft.com/office/powerpoint/2010/main" val="337461716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rmedio">
  <a:themeElements>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rmedio">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Intermedio">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iseño predeterminado">
  <a:themeElements>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Intermedio">
  <a:themeElements>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rmedio">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Intermedio">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5.xml><?xml version="1.0" encoding="utf-8"?>
<a:theme xmlns:a="http://schemas.openxmlformats.org/drawingml/2006/main"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Diseño predeterminado">
  <a:themeElements>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5804</TotalTime>
  <Words>6080</Words>
  <Application>Microsoft Office PowerPoint</Application>
  <PresentationFormat>Presentación en pantalla (4:3)</PresentationFormat>
  <Paragraphs>704</Paragraphs>
  <Slides>54</Slides>
  <Notes>30</Notes>
  <HiddenSlides>0</HiddenSlides>
  <MMClips>0</MMClips>
  <ScaleCrop>false</ScaleCrop>
  <HeadingPairs>
    <vt:vector size="8" baseType="variant">
      <vt:variant>
        <vt:lpstr>Fuentes usadas</vt:lpstr>
      </vt:variant>
      <vt:variant>
        <vt:i4>11</vt:i4>
      </vt:variant>
      <vt:variant>
        <vt:lpstr>Tema</vt:lpstr>
      </vt:variant>
      <vt:variant>
        <vt:i4>6</vt:i4>
      </vt:variant>
      <vt:variant>
        <vt:lpstr>Servidores OLE incrustados</vt:lpstr>
      </vt:variant>
      <vt:variant>
        <vt:i4>1</vt:i4>
      </vt:variant>
      <vt:variant>
        <vt:lpstr>Títulos de diapositiva</vt:lpstr>
      </vt:variant>
      <vt:variant>
        <vt:i4>54</vt:i4>
      </vt:variant>
    </vt:vector>
  </HeadingPairs>
  <TitlesOfParts>
    <vt:vector size="72" baseType="lpstr">
      <vt:lpstr>-apple-system</vt:lpstr>
      <vt:lpstr>Arial</vt:lpstr>
      <vt:lpstr>Bookman Old Style</vt:lpstr>
      <vt:lpstr>Calibri</vt:lpstr>
      <vt:lpstr>Comic Sans MS</vt:lpstr>
      <vt:lpstr>Courier New</vt:lpstr>
      <vt:lpstr>Symbol</vt:lpstr>
      <vt:lpstr>Times New Roman</vt:lpstr>
      <vt:lpstr>Tw Cen MT</vt:lpstr>
      <vt:lpstr>Wingdings</vt:lpstr>
      <vt:lpstr>Wingdings 2</vt:lpstr>
      <vt:lpstr>Intermedio</vt:lpstr>
      <vt:lpstr>Diseño predeterminado</vt:lpstr>
      <vt:lpstr>1_Diseño predeterminado</vt:lpstr>
      <vt:lpstr>1_Intermedio</vt:lpstr>
      <vt:lpstr>3_Diseño predeterminado</vt:lpstr>
      <vt:lpstr>2_Diseño predeterminado</vt:lpstr>
      <vt:lpstr>Documento</vt:lpstr>
      <vt:lpstr>11. Repaso EBAU. Microbiología y Biotecnología</vt:lpstr>
      <vt:lpstr>REINOS y DOMINIOS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VIRUS (bacteriofagos)</vt:lpstr>
      <vt:lpstr>LOS VIRUS (bacteriofagos)</vt:lpstr>
      <vt:lpstr>LOS VIRUS (bacteriofagos)</vt:lpstr>
      <vt:lpstr>Presentación de PowerPoint</vt:lpstr>
      <vt:lpstr>Presentación de PowerPoint</vt:lpstr>
      <vt:lpstr>Ciclo vital  del VIH</vt:lpstr>
      <vt:lpstr>Ciclo vital del V.I.H.</vt:lpstr>
      <vt:lpstr>Presentación de PowerPoint</vt:lpstr>
      <vt:lpstr>Presentación de PowerPoint</vt:lpstr>
      <vt:lpstr>11. Repaso EBAU. (Micro 2) Cultivos microbianos y Biotecnología</vt:lpstr>
      <vt:lpstr>Presentación de PowerPoint</vt:lpstr>
      <vt:lpstr>¿CÓMO PODEMOS ESTUDIAR y OBSERVAR LOS MICROORGANISMOS?</vt:lpstr>
      <vt:lpstr>Presentación de PowerPoint</vt:lpstr>
      <vt:lpstr>Presentación de PowerPoint</vt:lpstr>
      <vt:lpstr>BIOTECNOLOGÍA</vt:lpstr>
      <vt:lpstr>BIOTECNOLOGÍA</vt:lpstr>
      <vt:lpstr>BIOTECNOLOGÍA</vt:lpstr>
      <vt:lpstr>BIOTECNOLOGÍA</vt:lpstr>
      <vt:lpstr>BIOTECNOLOGÍA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Escriba un texto coherente, de no más de doce líneas, en el que se relacionen los siguientes conceptos dentro de un mismo fenómeno biológico: microorganismos, fermentaciones, industria alimentaria. 1,5 </vt:lpstr>
      <vt:lpstr> INGENIERÍA GENÉTICA y BIOTECNOLOGÍA MODERNA </vt:lpstr>
      <vt:lpstr> INGENIERÍA GENÉTICA y BIOTECNOLOGÍA MODERNA </vt:lpstr>
      <vt:lpstr>Enzimas de restricción (endonucleasas)</vt:lpstr>
      <vt:lpstr>Últimos avances:</vt:lpstr>
      <vt:lpstr>APLICACIONES DE LA  INGENIERÍA GENÉTICA</vt:lpstr>
      <vt:lpstr>Presentación de PowerPoint</vt:lpstr>
      <vt:lpstr>Presentación de PowerPoint</vt:lpstr>
      <vt:lpstr>Tecnología del ADN recombinante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usuario</dc:creator>
  <cp:lastModifiedBy>Sobremesa</cp:lastModifiedBy>
  <cp:revision>432</cp:revision>
  <dcterms:created xsi:type="dcterms:W3CDTF">2008-02-29T08:59:58Z</dcterms:created>
  <dcterms:modified xsi:type="dcterms:W3CDTF">2021-02-07T11:56:27Z</dcterms:modified>
</cp:coreProperties>
</file>